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92"/>
  </p:notesMasterIdLst>
  <p:sldIdLst>
    <p:sldId id="300" r:id="rId5"/>
    <p:sldId id="305" r:id="rId6"/>
    <p:sldId id="378" r:id="rId7"/>
    <p:sldId id="256" r:id="rId8"/>
    <p:sldId id="368" r:id="rId9"/>
    <p:sldId id="301" r:id="rId10"/>
    <p:sldId id="303" r:id="rId11"/>
    <p:sldId id="306" r:id="rId12"/>
    <p:sldId id="377" r:id="rId13"/>
    <p:sldId id="383" r:id="rId14"/>
    <p:sldId id="317" r:id="rId15"/>
    <p:sldId id="387" r:id="rId16"/>
    <p:sldId id="379" r:id="rId17"/>
    <p:sldId id="307" r:id="rId18"/>
    <p:sldId id="308" r:id="rId19"/>
    <p:sldId id="304" r:id="rId20"/>
    <p:sldId id="309" r:id="rId21"/>
    <p:sldId id="339" r:id="rId22"/>
    <p:sldId id="313" r:id="rId23"/>
    <p:sldId id="315" r:id="rId24"/>
    <p:sldId id="316" r:id="rId25"/>
    <p:sldId id="331" r:id="rId26"/>
    <p:sldId id="332" r:id="rId27"/>
    <p:sldId id="329" r:id="rId28"/>
    <p:sldId id="330" r:id="rId29"/>
    <p:sldId id="318" r:id="rId30"/>
    <p:sldId id="336" r:id="rId31"/>
    <p:sldId id="337" r:id="rId32"/>
    <p:sldId id="334" r:id="rId33"/>
    <p:sldId id="314" r:id="rId34"/>
    <p:sldId id="312" r:id="rId35"/>
    <p:sldId id="311" r:id="rId36"/>
    <p:sldId id="319" r:id="rId37"/>
    <p:sldId id="326" r:id="rId38"/>
    <p:sldId id="327" r:id="rId39"/>
    <p:sldId id="391" r:id="rId40"/>
    <p:sldId id="322" r:id="rId41"/>
    <p:sldId id="323" r:id="rId42"/>
    <p:sldId id="324" r:id="rId43"/>
    <p:sldId id="349" r:id="rId44"/>
    <p:sldId id="320" r:id="rId45"/>
    <p:sldId id="369" r:id="rId46"/>
    <p:sldId id="364" r:id="rId47"/>
    <p:sldId id="367" r:id="rId48"/>
    <p:sldId id="376" r:id="rId49"/>
    <p:sldId id="352" r:id="rId50"/>
    <p:sldId id="353" r:id="rId51"/>
    <p:sldId id="375" r:id="rId52"/>
    <p:sldId id="325" r:id="rId53"/>
    <p:sldId id="355" r:id="rId54"/>
    <p:sldId id="350" r:id="rId55"/>
    <p:sldId id="354" r:id="rId56"/>
    <p:sldId id="365" r:id="rId57"/>
    <p:sldId id="382" r:id="rId58"/>
    <p:sldId id="389" r:id="rId59"/>
    <p:sldId id="381" r:id="rId60"/>
    <p:sldId id="344" r:id="rId61"/>
    <p:sldId id="345" r:id="rId62"/>
    <p:sldId id="398" r:id="rId63"/>
    <p:sldId id="397" r:id="rId64"/>
    <p:sldId id="399" r:id="rId65"/>
    <p:sldId id="400" r:id="rId66"/>
    <p:sldId id="403" r:id="rId67"/>
    <p:sldId id="404" r:id="rId68"/>
    <p:sldId id="405" r:id="rId69"/>
    <p:sldId id="406" r:id="rId70"/>
    <p:sldId id="407" r:id="rId71"/>
    <p:sldId id="408" r:id="rId72"/>
    <p:sldId id="380" r:id="rId73"/>
    <p:sldId id="360" r:id="rId74"/>
    <p:sldId id="357" r:id="rId75"/>
    <p:sldId id="358" r:id="rId76"/>
    <p:sldId id="388" r:id="rId77"/>
    <p:sldId id="386" r:id="rId78"/>
    <p:sldId id="390" r:id="rId79"/>
    <p:sldId id="392" r:id="rId80"/>
    <p:sldId id="394" r:id="rId81"/>
    <p:sldId id="393" r:id="rId82"/>
    <p:sldId id="396" r:id="rId83"/>
    <p:sldId id="395" r:id="rId84"/>
    <p:sldId id="402" r:id="rId85"/>
    <p:sldId id="401" r:id="rId86"/>
    <p:sldId id="410" r:id="rId87"/>
    <p:sldId id="409" r:id="rId88"/>
    <p:sldId id="370" r:id="rId89"/>
    <p:sldId id="411" r:id="rId90"/>
    <p:sldId id="412" r:id="rId91"/>
  </p:sldIdLst>
  <p:sldSz cx="9144000" cy="5143500" type="screen16x9"/>
  <p:notesSz cx="6858000" cy="9144000"/>
  <p:embeddedFontLst>
    <p:embeddedFont>
      <p:font typeface="Roboto Slab" pitchFamily="2" charset="0"/>
      <p:regular r:id="rId93"/>
      <p:bold r:id="rId94"/>
    </p:embeddedFont>
    <p:embeddedFont>
      <p:font typeface="Source Sans Pro" panose="020B050303040302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AC"/>
    <a:srgbClr val="008E40"/>
    <a:srgbClr val="0091EA"/>
    <a:srgbClr val="008FEA"/>
    <a:srgbClr val="F54D27"/>
    <a:srgbClr val="E73939"/>
    <a:srgbClr val="FFFFFF"/>
    <a:srgbClr val="32AC83"/>
    <a:srgbClr val="FF8B8B"/>
    <a:srgbClr val="3C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11152-C775-FFCE-1109-0AC4985F989F}" v="401" dt="2025-03-18T16:24:52.597"/>
    <p1510:client id="{324CC92A-E76D-4544-9232-12644681DDE1}" v="288" dt="2025-03-19T08:50:47.631"/>
    <p1510:client id="{94F24CAE-74C7-32A0-5542-6FF91C003DFB}" v="566" dt="2025-03-19T12:31:17.718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3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Workshop for MSP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Admin questions ask HW / Sil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Welcome before starting</a:t>
            </a:r>
          </a:p>
          <a:p>
            <a:pPr marL="171450" indent="-1714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8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050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09B6B58-18FE-8D02-7DA3-E985B083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B29A311C-3949-EBA5-DD1D-1E54524AC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1C641F2E-5DA2-AC55-2E21-4DD2B3040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93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9B16CD21-76E1-9BF0-34C4-F845893F7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6554FFC7-593C-86CA-804B-86891E63D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662B0D13-F911-6F0C-B462-3527EAF24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36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984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Show a </a:t>
            </a:r>
            <a:r>
              <a:rPr lang="en-US" err="1"/>
              <a:t>github</a:t>
            </a:r>
            <a:r>
              <a:rPr lang="en-US"/>
              <a:t> repo where u can look through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Previous versions of the entire code</a:t>
            </a:r>
          </a:p>
          <a:p>
            <a:pPr marL="628650" lvl="1" indent="-171450">
              <a:buFont typeface="Courier New"/>
              <a:buChar char="o"/>
            </a:pPr>
            <a:r>
              <a:rPr lang="en-US"/>
              <a:t>And also see who made what changes (blame)</a:t>
            </a:r>
          </a:p>
        </p:txBody>
      </p:sp>
    </p:spTree>
    <p:extLst>
      <p:ext uri="{BB962C8B-B14F-4D97-AF65-F5344CB8AC3E}">
        <p14:creationId xmlns:p14="http://schemas.microsoft.com/office/powerpoint/2010/main" val="1397881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252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48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49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59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8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Only when workshop starts</a:t>
            </a:r>
          </a:p>
          <a:p>
            <a:pPr marL="0" indent="0">
              <a:buNone/>
            </a:pPr>
            <a:r>
              <a:rPr lang="en-US"/>
              <a:t>If you ever feel bored I have this USB Data Blocker up for grabs</a:t>
            </a:r>
          </a:p>
          <a:p>
            <a:pPr marL="0" indent="0">
              <a:buNone/>
            </a:pPr>
            <a:r>
              <a:rPr lang="en-US"/>
              <a:t>I hid a little text thing that looks something like FLAG{</a:t>
            </a:r>
            <a:r>
              <a:rPr lang="en-US" err="1"/>
              <a:t>some_text_here</a:t>
            </a:r>
            <a:r>
              <a:rPr lang="en-US"/>
              <a:t>} if you look through the repository carefully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Tell the helpers with red lanyard what's in the flag it's all yours</a:t>
            </a:r>
          </a:p>
          <a:p>
            <a:pPr marL="0" indent="0">
              <a:buNone/>
            </a:pPr>
            <a:r>
              <a:rPr lang="en-US"/>
              <a:t>Ask the helpers during the workshop</a:t>
            </a:r>
          </a:p>
          <a:p>
            <a:pPr marL="0" indent="0">
              <a:buNone/>
            </a:pPr>
            <a:r>
              <a:rPr lang="en-US"/>
              <a:t>I will ask for as well during the workshop</a:t>
            </a:r>
          </a:p>
        </p:txBody>
      </p:sp>
    </p:spTree>
    <p:extLst>
      <p:ext uri="{BB962C8B-B14F-4D97-AF65-F5344CB8AC3E}">
        <p14:creationId xmlns:p14="http://schemas.microsoft.com/office/powerpoint/2010/main" val="745375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Create repo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Clone Repo</a:t>
            </a:r>
          </a:p>
        </p:txBody>
      </p:sp>
    </p:spTree>
    <p:extLst>
      <p:ext uri="{BB962C8B-B14F-4D97-AF65-F5344CB8AC3E}">
        <p14:creationId xmlns:p14="http://schemas.microsoft.com/office/powerpoint/2010/main" val="1809118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Showing the where the files are</a:t>
            </a:r>
          </a:p>
        </p:txBody>
      </p:sp>
    </p:spTree>
    <p:extLst>
      <p:ext uri="{BB962C8B-B14F-4D97-AF65-F5344CB8AC3E}">
        <p14:creationId xmlns:p14="http://schemas.microsoft.com/office/powerpoint/2010/main" val="3575606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41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Showing the where the files are</a:t>
            </a:r>
          </a:p>
        </p:txBody>
      </p:sp>
    </p:spTree>
    <p:extLst>
      <p:ext uri="{BB962C8B-B14F-4D97-AF65-F5344CB8AC3E}">
        <p14:creationId xmlns:p14="http://schemas.microsoft.com/office/powerpoint/2010/main" val="3750663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Open their code editor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528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Add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Commit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4199905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Showing the where the files are</a:t>
            </a:r>
          </a:p>
        </p:txBody>
      </p:sp>
    </p:spTree>
    <p:extLst>
      <p:ext uri="{BB962C8B-B14F-4D97-AF65-F5344CB8AC3E}">
        <p14:creationId xmlns:p14="http://schemas.microsoft.com/office/powerpoint/2010/main" val="97330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202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Showing the where the files are</a:t>
            </a:r>
          </a:p>
        </p:txBody>
      </p:sp>
    </p:spTree>
    <p:extLst>
      <p:ext uri="{BB962C8B-B14F-4D97-AF65-F5344CB8AC3E}">
        <p14:creationId xmlns:p14="http://schemas.microsoft.com/office/powerpoint/2010/main" val="660118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2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471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473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61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21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74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40F3A3C5-B638-2701-3AC6-E1A3C8EA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>
            <a:extLst>
              <a:ext uri="{FF2B5EF4-FFF2-40B4-BE49-F238E27FC236}">
                <a16:creationId xmlns:a16="http://schemas.microsoft.com/office/drawing/2014/main" id="{A3C1A439-1F0E-8AD9-5B6B-C43385995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0BD2CE19-E1D7-341B-2689-7FE080D7A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34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Ok, just demo this</a:t>
            </a:r>
          </a:p>
          <a:p>
            <a:pPr marL="0" indent="0">
              <a:buNone/>
            </a:pPr>
            <a:r>
              <a:rPr lang="en-US"/>
              <a:t>Tell them not to do this</a:t>
            </a:r>
          </a:p>
          <a:p>
            <a:pPr marL="0" indent="0">
              <a:buNone/>
            </a:pPr>
            <a:r>
              <a:rPr lang="en-US"/>
              <a:t>And show them why its bad</a:t>
            </a:r>
          </a:p>
          <a:p>
            <a:pPr marL="0" indent="0">
              <a:buNone/>
            </a:pP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adding a commit to someone else’s branch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335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adding a commit to someone else’s branch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31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1562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12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105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PRs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PRs</a:t>
            </a:r>
          </a:p>
        </p:txBody>
      </p:sp>
    </p:spTree>
    <p:extLst>
      <p:ext uri="{BB962C8B-B14F-4D97-AF65-F5344CB8AC3E}">
        <p14:creationId xmlns:p14="http://schemas.microsoft.com/office/powerpoint/2010/main" val="2003769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996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422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0244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072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4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648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08805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991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191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84039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953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PRs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PRs</a:t>
            </a:r>
          </a:p>
        </p:txBody>
      </p:sp>
    </p:spTree>
    <p:extLst>
      <p:ext uri="{BB962C8B-B14F-4D97-AF65-F5344CB8AC3E}">
        <p14:creationId xmlns:p14="http://schemas.microsoft.com/office/powerpoint/2010/main" val="18485319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0F35563E-740F-84C0-134F-6ABC9688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DE4510B1-43A3-3129-6C58-4EEB88D9B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182DF61A-CFC2-2891-B023-0403E23F7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80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1BF462A-D60C-B8A5-5F0A-956D3C04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F6278F7A-8753-3990-99EC-8A2B79314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0701E005-B565-10B4-90D1-959ABF7C3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70639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2686FBF-6B11-F8C8-35AA-3A7146ED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7221D250-4CB9-75C1-18F0-BE541F6303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363FEB94-F9A8-B906-9179-0E4A9C8B7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r>
              <a:rPr lang="en-US"/>
              <a:t>Mostly for larger projects</a:t>
            </a:r>
          </a:p>
          <a:p>
            <a:pPr lvl="1">
              <a:buFont typeface="Courier New"/>
              <a:buChar char="o"/>
            </a:pPr>
            <a:r>
              <a:rPr lang="en-US"/>
              <a:t>When you have like 20 people all contributing code and features</a:t>
            </a:r>
          </a:p>
          <a:p>
            <a:pPr lvl="1">
              <a:buFont typeface="Courier New"/>
              <a:buChar char="o"/>
            </a:pPr>
            <a:r>
              <a:rPr lang="en-US"/>
              <a:t>You need a system to for code review CI/CD </a:t>
            </a:r>
            <a:r>
              <a:rPr lang="en-US" err="1"/>
              <a:t>Devops</a:t>
            </a:r>
          </a:p>
          <a:p>
            <a:pPr lvl="1">
              <a:buFont typeface="Courier New"/>
              <a:buChar char="o"/>
            </a:pPr>
            <a:r>
              <a:rPr lang="en-US"/>
              <a:t>Production cannot be brought down with rouge commits</a:t>
            </a:r>
          </a:p>
          <a:p>
            <a:pPr lvl="1">
              <a:buFont typeface="Courier New"/>
              <a:buChar char="o"/>
            </a:pPr>
            <a:r>
              <a:rPr lang="en-US" err="1"/>
              <a:t>Accountablility</a:t>
            </a:r>
            <a:r>
              <a:rPr lang="en-US"/>
              <a:t> for code </a:t>
            </a:r>
            <a:r>
              <a:rPr lang="en-US" err="1"/>
              <a:t>etc</a:t>
            </a:r>
          </a:p>
          <a:p>
            <a:pPr marL="228600" indent="-228600">
              <a:buFont typeface="Calibri"/>
              <a:buChar char="-"/>
            </a:pPr>
            <a:r>
              <a:rPr lang="en-US"/>
              <a:t>Smaller scale exists too</a:t>
            </a:r>
          </a:p>
          <a:p>
            <a:pPr lvl="1">
              <a:buFont typeface="Courier New"/>
              <a:buChar char="o"/>
            </a:pPr>
            <a:r>
              <a:rPr lang="en-US"/>
              <a:t>You have git flow</a:t>
            </a:r>
          </a:p>
          <a:p>
            <a:pPr lvl="1">
              <a:buFont typeface="Courier New"/>
              <a:buChar char="o"/>
            </a:pPr>
            <a:r>
              <a:rPr lang="en-US"/>
              <a:t>Just that you don’t need a bunch of needless processes and meetings and code review </a:t>
            </a:r>
            <a:r>
              <a:rPr lang="en-US" err="1"/>
              <a:t>etc</a:t>
            </a:r>
          </a:p>
          <a:p>
            <a:pPr lvl="1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15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75120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5825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412567E-89FD-A2C5-AB99-D0F95BCD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7267CB24-1085-CAA9-F98D-45016C61D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B26A8A60-A9DF-695A-E91A-BBDD488A6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03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F1A1BB9-7C75-A523-04CD-8831FC01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24F2E3D2-030A-29AD-358F-963891984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F5E878A9-F2CA-B8AA-0FC6-36943175F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59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0941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7D9D8920-F5E3-5ADC-1249-84A54F39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E7752B04-6EDD-6026-8DE7-59E78113D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82E24921-5988-A854-5EB6-4F9006BE3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8080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A6C1325-5EF9-1E8E-0999-67A70A3A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46E4FFB2-5186-2D4B-CDED-5EF81CCB7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107289C1-AF0C-0EDC-D110-F4F55AB8C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75200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D2194E1-18BC-7272-C508-72A8DB98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47662BB8-317B-B384-E331-4CA3F6852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31B0528C-C919-810F-311F-13A0D165C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PRs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PRs</a:t>
            </a:r>
          </a:p>
        </p:txBody>
      </p:sp>
    </p:spTree>
    <p:extLst>
      <p:ext uri="{BB962C8B-B14F-4D97-AF65-F5344CB8AC3E}">
        <p14:creationId xmlns:p14="http://schemas.microsoft.com/office/powerpoint/2010/main" val="5341427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757A580-401A-4D56-3E1C-E33BC4AC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E35D63F9-65C3-6236-DC00-7C5E37CEC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F1BE82D5-1D9F-31B8-B9E8-5048E51A9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8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9A40F79-25A0-42E3-1101-E31D6968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91F882BD-568D-230D-3020-6E75D2CB03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4910F000-A59E-E435-1DBE-1B868E0D6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094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D36F848-883E-6937-5180-97B1A2B5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A69E802F-DF74-548C-B46B-F45715747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B9DDBA96-7FA2-F368-2441-9547E2569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0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33686F1-2410-6FF8-F251-788E7767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C9C0E4CE-ADF6-5321-81A5-629575DF5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92921403-ECA7-A646-FD43-5BC926379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07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7EAAC5A-A64A-F4B7-3D77-562D05C8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384353FC-A86F-699B-7C8C-72E0409A5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13288C2A-3980-DFD1-749D-C4971C202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148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FD675B2-BF44-F79E-2D5F-47B089D9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C72A7AAB-990F-2526-F89D-43ACE578B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7A2B9907-B965-A57D-4B39-38F76AC39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PRs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Explain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Forks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Show PRs</a:t>
            </a:r>
          </a:p>
        </p:txBody>
      </p:sp>
    </p:spTree>
    <p:extLst>
      <p:ext uri="{BB962C8B-B14F-4D97-AF65-F5344CB8AC3E}">
        <p14:creationId xmlns:p14="http://schemas.microsoft.com/office/powerpoint/2010/main" val="14086087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Forking is copying from another repo</a:t>
            </a:r>
          </a:p>
        </p:txBody>
      </p:sp>
    </p:spTree>
    <p:extLst>
      <p:ext uri="{BB962C8B-B14F-4D97-AF65-F5344CB8AC3E}">
        <p14:creationId xmlns:p14="http://schemas.microsoft.com/office/powerpoint/2010/main" val="242661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538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3094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83687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217B925-BC08-51F3-D6C1-E543429C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6DB4665C-AAC7-EC47-FCE4-BDC01E3CE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DCDBFDE8-74A2-4C15-5F64-12DB7D4C5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89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A466FD49-F27C-0EB5-48AB-C7EECD1B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01E4FC30-7CCB-651D-0FAC-F25F06177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FA331EEE-37B9-E5D2-F8E2-1C5B33700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6380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B186072F-D7D6-FADD-8BCD-4C0A5FB8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6FAA1EFC-EC9D-6774-5C11-32D8ABCEA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AA2545E2-ABCD-A1A1-BDC8-13496CCCB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94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506408E-288E-CCCF-7069-EF733224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>
            <a:extLst>
              <a:ext uri="{FF2B5EF4-FFF2-40B4-BE49-F238E27FC236}">
                <a16:creationId xmlns:a16="http://schemas.microsoft.com/office/drawing/2014/main" id="{C09CF662-C99C-B1F3-6639-6E42CAE66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>
            <a:extLst>
              <a:ext uri="{FF2B5EF4-FFF2-40B4-BE49-F238E27FC236}">
                <a16:creationId xmlns:a16="http://schemas.microsoft.com/office/drawing/2014/main" id="{9399C76C-AC55-1BAE-662A-AA719BCCE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04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B3261F3-2758-F59A-7433-9730EA9F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335E8597-60C3-1173-D3E8-BEB9E3C2D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0D872482-971E-198A-B366-3761EA6A3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24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B10B2925-DA8E-8DA6-0386-704FB255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B180A3A0-EEAF-4C6D-2FF1-7CAF5E318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0F74BFDE-11FD-5D2F-1B20-536CFBE96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27024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F76D7B0F-1719-4AED-EC69-C6D69E01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473A0BF8-DCE4-629E-E438-C0C40210E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B3DBA815-EEBD-15DA-DDDA-59913FFFE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3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7CA78D7-6E02-68DB-3805-4607B27EF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D5BA49E2-CEAA-FF7D-BD8C-7C303E99E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6737AC07-F2BC-DB54-5D27-33A2D539F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075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21339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D8BB707-4990-16E9-EA29-5B23D9EB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46078FE7-DF19-1E26-9EC3-6175934DD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7C355590-FEC7-3B55-D072-1E521A651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33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F0F9966F-4A0D-2C81-BF40-74753439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AF129D13-261B-878D-9AF8-FD20CC051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62CBAF97-2E81-713C-46BD-E313B8FCC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04049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8733FD08-4D8F-51ED-6DC9-3C0C3812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>
            <a:extLst>
              <a:ext uri="{FF2B5EF4-FFF2-40B4-BE49-F238E27FC236}">
                <a16:creationId xmlns:a16="http://schemas.microsoft.com/office/drawing/2014/main" id="{9390E3E0-02B6-C306-B4B6-46254DA49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>
            <a:extLst>
              <a:ext uri="{FF2B5EF4-FFF2-40B4-BE49-F238E27FC236}">
                <a16:creationId xmlns:a16="http://schemas.microsoft.com/office/drawing/2014/main" id="{7D5DA10E-650F-C5A0-D109-AE0809CEF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465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80151BF0-1243-F7F3-32DA-D05ED851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2D2E8B78-33CB-51A2-9DD0-1B8996822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5D78EC17-8BE9-6D79-727D-BFC3463CD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try branching off and making some changes to your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73396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67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9C30F591-7892-73C8-806D-0A6928A4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D23A5D80-1DAD-50EE-D50A-3F9E209B3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A9F84E65-B0EE-58E8-8E04-EC6911C1A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commit messages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536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niety/Github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11" Type="http://schemas.openxmlformats.org/officeDocument/2006/relationships/image" Target="../media/image34.sv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11" Type="http://schemas.openxmlformats.org/officeDocument/2006/relationships/image" Target="../media/image36.sv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31.svg"/><Relationship Id="rId9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11" Type="http://schemas.openxmlformats.org/officeDocument/2006/relationships/image" Target="../media/image34.svg"/><Relationship Id="rId5" Type="http://schemas.openxmlformats.org/officeDocument/2006/relationships/image" Target="../media/image30.png"/><Relationship Id="rId15" Type="http://schemas.openxmlformats.org/officeDocument/2006/relationships/image" Target="../media/image43.sv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github/gitignore/" TargetMode="Externa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Welcome!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670425" y="1109099"/>
            <a:ext cx="3898930" cy="2696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While you wait</a:t>
            </a:r>
            <a:endParaRPr lang="en-US"/>
          </a:p>
          <a:p>
            <a:pPr marL="0" indent="0">
              <a:buNone/>
            </a:pPr>
            <a:r>
              <a:rPr lang="en"/>
              <a:t>Have you done these?</a:t>
            </a:r>
            <a:endParaRPr lang="en-US"/>
          </a:p>
          <a:p>
            <a:pPr marL="342900" indent="-342900">
              <a:buFont typeface="Calibri,Sans-Serif"/>
              <a:buChar char="-"/>
            </a:pPr>
            <a:r>
              <a:rPr lang="en-SG" b="1"/>
              <a:t>Signed attendance for a drink</a:t>
            </a:r>
            <a:br>
              <a:rPr lang="en-SG" b="1"/>
            </a:br>
            <a:r>
              <a:rPr lang="en-SG" b="1"/>
              <a:t>(In front!)</a:t>
            </a:r>
            <a:endParaRPr lang="en" b="1"/>
          </a:p>
          <a:p>
            <a:pPr marL="342900" indent="-342900">
              <a:buFont typeface="Calibri,Sans-Serif"/>
              <a:buChar char="-"/>
            </a:pPr>
            <a:r>
              <a:rPr lang="en"/>
              <a:t>Created a Github Account</a:t>
            </a:r>
            <a:endParaRPr lang="en-US"/>
          </a:p>
          <a:p>
            <a:pPr marL="342900" indent="-342900">
              <a:buFont typeface="Calibri,Sans-Serif"/>
              <a:buChar char="-"/>
            </a:pPr>
            <a:r>
              <a:rPr lang="en"/>
              <a:t>Downloaded Github </a:t>
            </a:r>
            <a:r>
              <a:rPr lang="en-SG"/>
              <a:t>Desktop</a:t>
            </a:r>
          </a:p>
          <a:p>
            <a:pPr marL="342900" indent="-342900">
              <a:buFont typeface="Calibri,Sans-Serif"/>
              <a:buChar char="-"/>
            </a:pPr>
            <a:r>
              <a:rPr lang="en-SG"/>
              <a:t>Download </a:t>
            </a:r>
            <a:r>
              <a:rPr lang="en-SG" err="1"/>
              <a:t>VSCode</a:t>
            </a:r>
            <a:r>
              <a:rPr lang="en-SG"/>
              <a:t> (Highly recommended)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" name="Google Shape;134;p19">
            <a:extLst>
              <a:ext uri="{FF2B5EF4-FFF2-40B4-BE49-F238E27FC236}">
                <a16:creationId xmlns:a16="http://schemas.microsoft.com/office/drawing/2014/main" id="{5FD3E5FF-6756-7371-1415-9F2BEEBB2CE5}"/>
              </a:ext>
            </a:extLst>
          </p:cNvPr>
          <p:cNvSpPr txBox="1">
            <a:spLocks/>
          </p:cNvSpPr>
          <p:nvPr/>
        </p:nvSpPr>
        <p:spPr>
          <a:xfrm>
            <a:off x="4533165" y="1161562"/>
            <a:ext cx="3675300" cy="125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" b="1"/>
              <a:t>Links and materials </a:t>
            </a:r>
          </a:p>
          <a:p>
            <a:pPr marL="0" indent="0" algn="ctr">
              <a:buNone/>
            </a:pPr>
            <a:r>
              <a:rPr lang="en-SG">
                <a:hlinkClick r:id="rId3"/>
              </a:rPr>
              <a:t>g</a:t>
            </a:r>
            <a:r>
              <a:rPr lang="en">
                <a:hlinkClick r:id="rId3"/>
              </a:rPr>
              <a:t>ithub.com/Wooniety/Github-Workshop</a:t>
            </a:r>
          </a:p>
        </p:txBody>
      </p:sp>
      <p:pic>
        <p:nvPicPr>
          <p:cNvPr id="4" name="Picture 3" descr="A qr code with blue circles and circles&#10;&#10;AI-generated content may be incorrect.">
            <a:extLst>
              <a:ext uri="{FF2B5EF4-FFF2-40B4-BE49-F238E27FC236}">
                <a16:creationId xmlns:a16="http://schemas.microsoft.com/office/drawing/2014/main" id="{24FFEBD2-37C7-99A0-2573-0460F632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32" y="2738161"/>
            <a:ext cx="1726366" cy="17263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3738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D118BDC-86E1-6A7D-F741-67CC1566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CEFC67FD-72E7-0122-A654-5A70564B9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Coding with friends</a:t>
            </a:r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F2C591AC-7770-6D3E-13C8-F4CA9C82EC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Main Window (Commander Interface) :: WinSCP">
            <a:extLst>
              <a:ext uri="{FF2B5EF4-FFF2-40B4-BE49-F238E27FC236}">
                <a16:creationId xmlns:a16="http://schemas.microsoft.com/office/drawing/2014/main" id="{48FA0CB4-E39C-2D94-724C-5FAE25CF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6" y="955529"/>
            <a:ext cx="4736748" cy="3844926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B15EC647-9DA9-17E6-0333-27EA67058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756" t="16749" b="15535"/>
          <a:stretch/>
        </p:blipFill>
        <p:spPr>
          <a:xfrm>
            <a:off x="5918200" y="2120493"/>
            <a:ext cx="2810034" cy="18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7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Coding with friends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EE9E6-4702-4B25-A71B-B41916132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"/>
          <a:stretch/>
        </p:blipFill>
        <p:spPr>
          <a:xfrm>
            <a:off x="1521775" y="1054877"/>
            <a:ext cx="6100450" cy="34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5324727-69E0-F997-0B53-369D77A6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555D0397-4965-CD8D-3749-AC883F63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Coding with friends</a:t>
            </a:r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E5DEB099-AD74-E012-A59B-E566A988E1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 descr="A screenshot of a chat&#10;&#10;AI-generated content may be incorrect.">
            <a:extLst>
              <a:ext uri="{FF2B5EF4-FFF2-40B4-BE49-F238E27FC236}">
                <a16:creationId xmlns:a16="http://schemas.microsoft.com/office/drawing/2014/main" id="{D4D37C0D-E683-7529-4ABD-40BE6504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71" y="1011985"/>
            <a:ext cx="5587617" cy="39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106A44AC-84EE-ADFA-CA86-AE6C1A8C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2AFB1A95-B3B8-0C66-D9FB-2E72707E6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Coding with friends</a:t>
            </a:r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EB98A451-85E3-8A05-5F16-8A791FC3C0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14A3ED-0E7C-FE35-77D2-78DE3F04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68" y="1066800"/>
            <a:ext cx="6257251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The Ideal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EF66C-90D7-451A-ACFE-66AA743F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82690"/>
            <a:ext cx="3591806" cy="2810566"/>
          </a:xfrm>
          <a:prstGeom prst="rect">
            <a:avLst/>
          </a:prstGeom>
        </p:spPr>
      </p:pic>
      <p:sp>
        <p:nvSpPr>
          <p:cNvPr id="13" name="Google Shape;132;p19">
            <a:extLst>
              <a:ext uri="{FF2B5EF4-FFF2-40B4-BE49-F238E27FC236}">
                <a16:creationId xmlns:a16="http://schemas.microsoft.com/office/drawing/2014/main" id="{9690619C-015F-4506-A4A6-87ED15758655}"/>
              </a:ext>
            </a:extLst>
          </p:cNvPr>
          <p:cNvSpPr txBox="1">
            <a:spLocks/>
          </p:cNvSpPr>
          <p:nvPr/>
        </p:nvSpPr>
        <p:spPr>
          <a:xfrm>
            <a:off x="967071" y="4391902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SG"/>
              <a:t>D</a:t>
            </a:r>
            <a:r>
              <a:rPr lang="en"/>
              <a:t>escriptive commit messages</a:t>
            </a:r>
          </a:p>
        </p:txBody>
      </p:sp>
      <p:sp>
        <p:nvSpPr>
          <p:cNvPr id="16" name="Google Shape;132;p19">
            <a:extLst>
              <a:ext uri="{FF2B5EF4-FFF2-40B4-BE49-F238E27FC236}">
                <a16:creationId xmlns:a16="http://schemas.microsoft.com/office/drawing/2014/main" id="{63C83240-B205-4A27-841B-C866149D6831}"/>
              </a:ext>
            </a:extLst>
          </p:cNvPr>
          <p:cNvSpPr txBox="1">
            <a:spLocks/>
          </p:cNvSpPr>
          <p:nvPr/>
        </p:nvSpPr>
        <p:spPr>
          <a:xfrm>
            <a:off x="1163607" y="3876454"/>
            <a:ext cx="2836894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SG" sz="1200"/>
              <a:t>github.com/greatscottgadgets/hackrf</a:t>
            </a:r>
            <a:endParaRPr lang="en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99F7F-E870-46E0-B017-F8226AB0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42" y="1082690"/>
            <a:ext cx="2432572" cy="2810566"/>
          </a:xfrm>
          <a:prstGeom prst="rect">
            <a:avLst/>
          </a:prstGeom>
        </p:spPr>
      </p:pic>
      <p:sp>
        <p:nvSpPr>
          <p:cNvPr id="8" name="Google Shape;132;p19">
            <a:extLst>
              <a:ext uri="{FF2B5EF4-FFF2-40B4-BE49-F238E27FC236}">
                <a16:creationId xmlns:a16="http://schemas.microsoft.com/office/drawing/2014/main" id="{A64F79C9-8F5A-4313-9B83-EC28C3FD415A}"/>
              </a:ext>
            </a:extLst>
          </p:cNvPr>
          <p:cNvSpPr txBox="1">
            <a:spLocks/>
          </p:cNvSpPr>
          <p:nvPr/>
        </p:nvSpPr>
        <p:spPr>
          <a:xfrm>
            <a:off x="4571999" y="3876454"/>
            <a:ext cx="2836894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SG" sz="1200"/>
              <a:t>github.com/</a:t>
            </a:r>
            <a:r>
              <a:rPr lang="en-SG" sz="1200" err="1"/>
              <a:t>Eclmist</a:t>
            </a:r>
            <a:r>
              <a:rPr lang="en-SG" sz="1200"/>
              <a:t>/</a:t>
            </a:r>
            <a:r>
              <a:rPr lang="en-SG" sz="1200" err="1"/>
              <a:t>Matcha</a:t>
            </a:r>
            <a:r>
              <a:rPr lang="en-SG" sz="1200"/>
              <a:t>-Editor</a:t>
            </a:r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421645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The Ideal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56960-F18E-4D31-986A-86C468484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06"/>
          <a:stretch/>
        </p:blipFill>
        <p:spPr>
          <a:xfrm>
            <a:off x="1644576" y="1114086"/>
            <a:ext cx="2635000" cy="277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67B4D-AB9D-4128-AFF5-E68BF0B9D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12"/>
          <a:stretch/>
        </p:blipFill>
        <p:spPr>
          <a:xfrm>
            <a:off x="4750411" y="1471784"/>
            <a:ext cx="2634996" cy="2199932"/>
          </a:xfrm>
          <a:prstGeom prst="rect">
            <a:avLst/>
          </a:prstGeom>
        </p:spPr>
      </p:pic>
      <p:sp>
        <p:nvSpPr>
          <p:cNvPr id="8" name="Google Shape;132;p19">
            <a:extLst>
              <a:ext uri="{FF2B5EF4-FFF2-40B4-BE49-F238E27FC236}">
                <a16:creationId xmlns:a16="http://schemas.microsoft.com/office/drawing/2014/main" id="{69AA9508-33E5-4CC3-B024-1ED049931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7071" y="4391902"/>
            <a:ext cx="7209857" cy="443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/>
              <a:t>D</a:t>
            </a:r>
            <a:r>
              <a:rPr lang="en"/>
              <a:t>escriptive commit messages</a:t>
            </a:r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0DD3E25E-D4C1-4C2E-B1E3-648314D780E6}"/>
              </a:ext>
            </a:extLst>
          </p:cNvPr>
          <p:cNvSpPr txBox="1">
            <a:spLocks/>
          </p:cNvSpPr>
          <p:nvPr/>
        </p:nvSpPr>
        <p:spPr>
          <a:xfrm>
            <a:off x="6067909" y="4362983"/>
            <a:ext cx="525104" cy="47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/>
              <a:t>(?)</a:t>
            </a:r>
            <a:endParaRPr lang="en"/>
          </a:p>
        </p:txBody>
      </p:sp>
      <p:sp>
        <p:nvSpPr>
          <p:cNvPr id="10" name="Google Shape;133;p19">
            <a:extLst>
              <a:ext uri="{FF2B5EF4-FFF2-40B4-BE49-F238E27FC236}">
                <a16:creationId xmlns:a16="http://schemas.microsoft.com/office/drawing/2014/main" id="{C26D5BE4-9D8E-429B-8CB7-F9B5940E6C98}"/>
              </a:ext>
            </a:extLst>
          </p:cNvPr>
          <p:cNvSpPr txBox="1">
            <a:spLocks/>
          </p:cNvSpPr>
          <p:nvPr/>
        </p:nvSpPr>
        <p:spPr>
          <a:xfrm>
            <a:off x="2507044" y="262839"/>
            <a:ext cx="616597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000"/>
              <a:t>(?)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6774F19A-CDC4-464C-B46A-2ADC46A00C3A}"/>
              </a:ext>
            </a:extLst>
          </p:cNvPr>
          <p:cNvSpPr txBox="1">
            <a:spLocks/>
          </p:cNvSpPr>
          <p:nvPr/>
        </p:nvSpPr>
        <p:spPr>
          <a:xfrm>
            <a:off x="967071" y="3870139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SG" sz="1200"/>
              <a:t>github.com/</a:t>
            </a:r>
            <a:r>
              <a:rPr lang="en-SG" sz="1200" err="1"/>
              <a:t>i’m</a:t>
            </a:r>
            <a:r>
              <a:rPr lang="en-SG" sz="1200"/>
              <a:t>-not-linking-this</a:t>
            </a:r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37985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</a:p>
          <a:p>
            <a:r>
              <a:rPr lang="en-US" err="1">
                <a:solidFill>
                  <a:srgbClr val="0091EA"/>
                </a:solidFill>
              </a:rPr>
              <a:t>Github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What is it?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4584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</a:t>
            </a:r>
            <a:r>
              <a:rPr lang="en-US" sz="3000" b="1"/>
              <a:t>≠</a:t>
            </a:r>
            <a:r>
              <a:rPr lang="en-US" sz="3000"/>
              <a:t> </a:t>
            </a:r>
            <a:r>
              <a:rPr lang="en-US" sz="3000" err="1"/>
              <a:t>Github</a:t>
            </a:r>
            <a:endParaRPr lang="en-US" sz="3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0C8E7-69E0-439A-9F8B-0ED128F6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0323" y="2085880"/>
            <a:ext cx="3577653" cy="14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19">
            <a:extLst>
              <a:ext uri="{FF2B5EF4-FFF2-40B4-BE49-F238E27FC236}">
                <a16:creationId xmlns:a16="http://schemas.microsoft.com/office/drawing/2014/main" id="{DE8895E3-2D67-4B02-A3A6-0C13FC729822}"/>
              </a:ext>
            </a:extLst>
          </p:cNvPr>
          <p:cNvSpPr txBox="1">
            <a:spLocks/>
          </p:cNvSpPr>
          <p:nvPr/>
        </p:nvSpPr>
        <p:spPr>
          <a:xfrm>
            <a:off x="4444459" y="2215337"/>
            <a:ext cx="943645" cy="12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8800" b="1">
                <a:solidFill>
                  <a:schemeClr val="tx1"/>
                </a:solidFill>
              </a:rPr>
              <a:t>≠</a:t>
            </a:r>
          </a:p>
        </p:txBody>
      </p:sp>
      <p:pic>
        <p:nvPicPr>
          <p:cNvPr id="1028" name="Picture 4" descr="https://github.githubassets.com/images/modules/logos_page/GitHub-Logo.png">
            <a:extLst>
              <a:ext uri="{FF2B5EF4-FFF2-40B4-BE49-F238E27FC236}">
                <a16:creationId xmlns:a16="http://schemas.microsoft.com/office/drawing/2014/main" id="{A661ADF3-BE1A-4652-A6DC-C2E8C09D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98" y="3336363"/>
            <a:ext cx="2515208" cy="6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githubassets.com/images/modules/logos_page/GitHub-Mark.png">
            <a:extLst>
              <a:ext uri="{FF2B5EF4-FFF2-40B4-BE49-F238E27FC236}">
                <a16:creationId xmlns:a16="http://schemas.microsoft.com/office/drawing/2014/main" id="{50F9A30E-9418-4FCF-AE29-930CC74B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88" y="1605135"/>
            <a:ext cx="1731228" cy="173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7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</a:t>
            </a:r>
            <a:r>
              <a:rPr lang="en-US" sz="3000" b="1"/>
              <a:t>≠</a:t>
            </a:r>
            <a:r>
              <a:rPr lang="en-US" sz="3000"/>
              <a:t> </a:t>
            </a:r>
            <a:r>
              <a:rPr lang="en-US" sz="3000" err="1"/>
              <a:t>Github</a:t>
            </a:r>
            <a:endParaRPr lang="en-US" sz="3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68B4-1FFD-5AB4-99F9-34680BD3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34" y="1010720"/>
            <a:ext cx="6668932" cy="36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57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7E466DE4-0DC0-4AA3-8C34-B24C5AEEB75F}"/>
              </a:ext>
            </a:extLst>
          </p:cNvPr>
          <p:cNvSpPr txBox="1">
            <a:spLocks/>
          </p:cNvSpPr>
          <p:nvPr/>
        </p:nvSpPr>
        <p:spPr>
          <a:xfrm>
            <a:off x="967071" y="3664757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/>
              <a:t>git is a Version control system software that you can run on your own computer, or on a server</a:t>
            </a:r>
            <a:endParaRPr lang="en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0943C5-5FC6-48E6-8E1A-83F78175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3151" y="1937071"/>
            <a:ext cx="2674600" cy="11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it for Windows">
            <a:extLst>
              <a:ext uri="{FF2B5EF4-FFF2-40B4-BE49-F238E27FC236}">
                <a16:creationId xmlns:a16="http://schemas.microsoft.com/office/drawing/2014/main" id="{52D61428-A3CE-4366-9836-D31579758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1" b="46180"/>
          <a:stretch/>
        </p:blipFill>
        <p:spPr bwMode="auto">
          <a:xfrm>
            <a:off x="3918409" y="1010720"/>
            <a:ext cx="4171706" cy="25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Random Challenge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0694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Github</a:t>
            </a:r>
            <a:endParaRPr lang="en-US" sz="3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924EA469-7F9B-4021-AF03-B3A9C71D1251}"/>
              </a:ext>
            </a:extLst>
          </p:cNvPr>
          <p:cNvSpPr txBox="1">
            <a:spLocks/>
          </p:cNvSpPr>
          <p:nvPr/>
        </p:nvSpPr>
        <p:spPr>
          <a:xfrm>
            <a:off x="967071" y="3664757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/>
              <a:t>GitHub is a Web-based service for storing, sharing, and collaborating on projects managed with Git</a:t>
            </a:r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6" name="Picture 4" descr="https://github.githubassets.com/images/modules/logos_page/GitHub-Logo.png">
            <a:extLst>
              <a:ext uri="{FF2B5EF4-FFF2-40B4-BE49-F238E27FC236}">
                <a16:creationId xmlns:a16="http://schemas.microsoft.com/office/drawing/2014/main" id="{D47665CE-6710-4331-9B6E-7F327A8D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28" y="2755517"/>
            <a:ext cx="1926822" cy="5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github.githubassets.com/images/modules/logos_page/GitHub-Mark.png">
            <a:extLst>
              <a:ext uri="{FF2B5EF4-FFF2-40B4-BE49-F238E27FC236}">
                <a16:creationId xmlns:a16="http://schemas.microsoft.com/office/drawing/2014/main" id="{C19C13B0-0EBD-4F22-8BE9-1A3AF0A0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8" y="1429278"/>
            <a:ext cx="1326239" cy="13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3E7FDD-5106-4206-845E-D08F581D1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690" y="892523"/>
            <a:ext cx="4686300" cy="25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Github</a:t>
            </a:r>
            <a:r>
              <a:rPr lang="en-US" sz="3000"/>
              <a:t> Desktop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953C12-BC6D-41AE-B10B-9B42B7353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644" y="1366485"/>
            <a:ext cx="1942506" cy="1942506"/>
          </a:xfrm>
          <a:prstGeom prst="rect">
            <a:avLst/>
          </a:prstGeom>
        </p:spPr>
      </p:pic>
      <p:sp>
        <p:nvSpPr>
          <p:cNvPr id="4" name="AutoShape 4" descr="blob:https://web.telegram.org/b3d4f771-94aa-42a8-ad42-d96529327bd7">
            <a:extLst>
              <a:ext uri="{FF2B5EF4-FFF2-40B4-BE49-F238E27FC236}">
                <a16:creationId xmlns:a16="http://schemas.microsoft.com/office/drawing/2014/main" id="{4B75226C-64DD-42EE-801F-93787F11A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003D2-2A18-434A-8DBE-04EB0A182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853" y="997757"/>
            <a:ext cx="3819094" cy="2667000"/>
          </a:xfrm>
          <a:prstGeom prst="rect">
            <a:avLst/>
          </a:prstGeom>
        </p:spPr>
      </p:pic>
      <p:sp>
        <p:nvSpPr>
          <p:cNvPr id="14" name="Google Shape;132;p19">
            <a:extLst>
              <a:ext uri="{FF2B5EF4-FFF2-40B4-BE49-F238E27FC236}">
                <a16:creationId xmlns:a16="http://schemas.microsoft.com/office/drawing/2014/main" id="{4F6D447E-D65B-4BA9-A5AE-0BE065652553}"/>
              </a:ext>
            </a:extLst>
          </p:cNvPr>
          <p:cNvSpPr txBox="1">
            <a:spLocks/>
          </p:cNvSpPr>
          <p:nvPr/>
        </p:nvSpPr>
        <p:spPr>
          <a:xfrm>
            <a:off x="967071" y="3664757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/>
              <a:t>An application made by </a:t>
            </a:r>
            <a:r>
              <a:rPr lang="en-US" err="1"/>
              <a:t>Github</a:t>
            </a:r>
            <a:r>
              <a:rPr lang="en-US"/>
              <a:t> made to use a GUI instead of the command line or web browser</a:t>
            </a:r>
          </a:p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Github</a:t>
            </a:r>
            <a:r>
              <a:rPr lang="en-US" sz="3000"/>
              <a:t> Desktop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F51CB-B55B-408E-B05C-FA981121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658" y="1221525"/>
            <a:ext cx="4652684" cy="3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9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078005" y="1742949"/>
            <a:ext cx="6714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Create a repository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078006" y="2885356"/>
            <a:ext cx="67145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first project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03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Github</a:t>
            </a:r>
            <a:r>
              <a:rPr lang="en-US" sz="3000"/>
              <a:t> Desktop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" name="Picture 7" descr="https://github.githubassets.com/images/modules/logos_page/GitHub-Mark.png">
            <a:extLst>
              <a:ext uri="{FF2B5EF4-FFF2-40B4-BE49-F238E27FC236}">
                <a16:creationId xmlns:a16="http://schemas.microsoft.com/office/drawing/2014/main" id="{ECCB438E-DC19-43E5-9B39-778F33A03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67" y="1062945"/>
            <a:ext cx="1149060" cy="11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DB8F5A5-181A-46E4-BA61-C6D93AC6F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773" y="960502"/>
            <a:ext cx="1512376" cy="15123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66C0B8-465C-44D0-8F1B-1C3617DB7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5333" y="1436819"/>
            <a:ext cx="389534" cy="389534"/>
          </a:xfrm>
          <a:prstGeom prst="rect">
            <a:avLst/>
          </a:prstGeom>
        </p:spPr>
      </p:pic>
      <p:pic>
        <p:nvPicPr>
          <p:cNvPr id="1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1F7DD8A7-43CB-42ED-86F5-2A441603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37" y="1469997"/>
            <a:ext cx="340686" cy="3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7D9AF418-8C9E-43C4-B891-8E146B1EB4BA}"/>
              </a:ext>
            </a:extLst>
          </p:cNvPr>
          <p:cNvSpPr txBox="1">
            <a:spLocks/>
          </p:cNvSpPr>
          <p:nvPr/>
        </p:nvSpPr>
        <p:spPr>
          <a:xfrm>
            <a:off x="1998383" y="2191675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/>
              <a:t>Computer</a:t>
            </a:r>
          </a:p>
        </p:txBody>
      </p: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6E6DE50E-8BE0-4C84-92EF-E7F43FCEF913}"/>
              </a:ext>
            </a:extLst>
          </p:cNvPr>
          <p:cNvSpPr txBox="1">
            <a:spLocks/>
          </p:cNvSpPr>
          <p:nvPr/>
        </p:nvSpPr>
        <p:spPr>
          <a:xfrm>
            <a:off x="4998513" y="2205046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err="1"/>
              <a:t>Github</a:t>
            </a:r>
            <a:endParaRPr lang="en-US"/>
          </a:p>
        </p:txBody>
      </p:sp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6C020D4F-61E7-497C-A927-E95A37372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2914" y="1637475"/>
            <a:ext cx="706910" cy="706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7BD01-10AD-4453-BE73-4A82218FF537}"/>
              </a:ext>
            </a:extLst>
          </p:cNvPr>
          <p:cNvSpPr/>
          <p:nvPr/>
        </p:nvSpPr>
        <p:spPr>
          <a:xfrm>
            <a:off x="1873847" y="2683615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FDB566-92CC-4632-A17B-A598115250A7}"/>
              </a:ext>
            </a:extLst>
          </p:cNvPr>
          <p:cNvSpPr/>
          <p:nvPr/>
        </p:nvSpPr>
        <p:spPr>
          <a:xfrm>
            <a:off x="4872314" y="2674194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 descr="Open folder">
            <a:extLst>
              <a:ext uri="{FF2B5EF4-FFF2-40B4-BE49-F238E27FC236}">
                <a16:creationId xmlns:a16="http://schemas.microsoft.com/office/drawing/2014/main" id="{4DA8BE86-D2EC-4EBE-A0D7-FACB28BB3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79118" y="2804041"/>
            <a:ext cx="1100130" cy="1100130"/>
          </a:xfrm>
          <a:prstGeom prst="rect">
            <a:avLst/>
          </a:prstGeom>
        </p:spPr>
      </p:pic>
      <p:pic>
        <p:nvPicPr>
          <p:cNvPr id="19" name="Graphic 18" descr="Open folder">
            <a:extLst>
              <a:ext uri="{FF2B5EF4-FFF2-40B4-BE49-F238E27FC236}">
                <a16:creationId xmlns:a16="http://schemas.microsoft.com/office/drawing/2014/main" id="{F6E415D4-ED69-4E05-A03A-9674FD938E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4087" y="2806538"/>
            <a:ext cx="1100130" cy="1100130"/>
          </a:xfrm>
          <a:prstGeom prst="rect">
            <a:avLst/>
          </a:prstGeom>
        </p:spPr>
      </p:pic>
      <p:sp>
        <p:nvSpPr>
          <p:cNvPr id="21" name="Google Shape;132;p19">
            <a:extLst>
              <a:ext uri="{FF2B5EF4-FFF2-40B4-BE49-F238E27FC236}">
                <a16:creationId xmlns:a16="http://schemas.microsoft.com/office/drawing/2014/main" id="{6024A316-D564-442A-83BC-B67F0D722736}"/>
              </a:ext>
            </a:extLst>
          </p:cNvPr>
          <p:cNvSpPr txBox="1">
            <a:spLocks/>
          </p:cNvSpPr>
          <p:nvPr/>
        </p:nvSpPr>
        <p:spPr>
          <a:xfrm>
            <a:off x="5007668" y="3770567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About-Me</a:t>
            </a:r>
          </a:p>
        </p:txBody>
      </p:sp>
      <p:sp>
        <p:nvSpPr>
          <p:cNvPr id="22" name="Google Shape;132;p19">
            <a:extLst>
              <a:ext uri="{FF2B5EF4-FFF2-40B4-BE49-F238E27FC236}">
                <a16:creationId xmlns:a16="http://schemas.microsoft.com/office/drawing/2014/main" id="{21C6985C-BA34-4152-86B0-F8E77B8ABD9F}"/>
              </a:ext>
            </a:extLst>
          </p:cNvPr>
          <p:cNvSpPr txBox="1">
            <a:spLocks/>
          </p:cNvSpPr>
          <p:nvPr/>
        </p:nvSpPr>
        <p:spPr>
          <a:xfrm>
            <a:off x="5010297" y="3766340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About-Me</a:t>
            </a:r>
          </a:p>
        </p:txBody>
      </p:sp>
    </p:spTree>
    <p:extLst>
      <p:ext uri="{BB962C8B-B14F-4D97-AF65-F5344CB8AC3E}">
        <p14:creationId xmlns:p14="http://schemas.microsoft.com/office/powerpoint/2010/main" val="41894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64198E-7 L -0.32257 -0.0003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93827E-7 L -0.32274 -0.0033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078005" y="1742949"/>
            <a:ext cx="6714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Write an introduction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078006" y="2885356"/>
            <a:ext cx="67145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Introduce yourself on </a:t>
            </a:r>
            <a:r>
              <a:rPr lang="en-US" err="1"/>
              <a:t>Github</a:t>
            </a:r>
            <a:r>
              <a:rPr lang="en-US"/>
              <a:t>!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28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Flow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4" descr="https://www.teaching-materials.org/_deprecated/github-desktop/image/basic-remote-workflow.png">
            <a:extLst>
              <a:ext uri="{FF2B5EF4-FFF2-40B4-BE49-F238E27FC236}">
                <a16:creationId xmlns:a16="http://schemas.microsoft.com/office/drawing/2014/main" id="{DD148630-08A8-4946-84F1-4FA44CC9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98" y="1010720"/>
            <a:ext cx="4456904" cy="37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ADBB64-B8C9-4C8C-9DD7-0262C082B0BF}"/>
              </a:ext>
            </a:extLst>
          </p:cNvPr>
          <p:cNvSpPr/>
          <p:nvPr/>
        </p:nvSpPr>
        <p:spPr>
          <a:xfrm>
            <a:off x="2247000" y="2579216"/>
            <a:ext cx="2604400" cy="1308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CD3DC-545F-4D61-8210-02A6F722BA83}"/>
              </a:ext>
            </a:extLst>
          </p:cNvPr>
          <p:cNvSpPr/>
          <p:nvPr/>
        </p:nvSpPr>
        <p:spPr>
          <a:xfrm>
            <a:off x="2247000" y="2579216"/>
            <a:ext cx="1028163" cy="1308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6" descr="https://github.githubassets.com/images/modules/logos_page/GitHub-Mark.png">
            <a:extLst>
              <a:ext uri="{FF2B5EF4-FFF2-40B4-BE49-F238E27FC236}">
                <a16:creationId xmlns:a16="http://schemas.microsoft.com/office/drawing/2014/main" id="{82113428-9BE6-27BD-69A9-D6A000B3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14" y="409998"/>
            <a:ext cx="875233" cy="8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3E99662-78D4-4898-A118-B044095DF5D0}"/>
              </a:ext>
            </a:extLst>
          </p:cNvPr>
          <p:cNvSpPr/>
          <p:nvPr/>
        </p:nvSpPr>
        <p:spPr>
          <a:xfrm>
            <a:off x="5132071" y="2703863"/>
            <a:ext cx="1658694" cy="1895109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0EFCE3-EB68-4E5F-BB94-B551B15D59E9}"/>
              </a:ext>
            </a:extLst>
          </p:cNvPr>
          <p:cNvSpPr/>
          <p:nvPr/>
        </p:nvSpPr>
        <p:spPr>
          <a:xfrm>
            <a:off x="3502959" y="2683614"/>
            <a:ext cx="1629112" cy="18951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22CB8-C44B-4B0E-ABCF-2799B6D48A9F}"/>
              </a:ext>
            </a:extLst>
          </p:cNvPr>
          <p:cNvSpPr/>
          <p:nvPr/>
        </p:nvSpPr>
        <p:spPr>
          <a:xfrm>
            <a:off x="1873847" y="2683615"/>
            <a:ext cx="1629112" cy="1895109"/>
          </a:xfrm>
          <a:prstGeom prst="rect">
            <a:avLst/>
          </a:prstGeom>
          <a:solidFill>
            <a:srgbClr val="3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Commiting</a:t>
            </a:r>
            <a:endParaRPr lang="en-US" sz="3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DB8F5A5-181A-46E4-BA61-C6D93AC6F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532" y="917739"/>
            <a:ext cx="1512376" cy="15123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66C0B8-465C-44D0-8F1B-1C3617DB7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092" y="1394056"/>
            <a:ext cx="389534" cy="389534"/>
          </a:xfrm>
          <a:prstGeom prst="rect">
            <a:avLst/>
          </a:prstGeom>
        </p:spPr>
      </p:pic>
      <p:pic>
        <p:nvPicPr>
          <p:cNvPr id="1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1F7DD8A7-43CB-42ED-86F5-2A441603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96" y="1427234"/>
            <a:ext cx="340686" cy="3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7D9AF418-8C9E-43C4-B891-8E146B1EB4BA}"/>
              </a:ext>
            </a:extLst>
          </p:cNvPr>
          <p:cNvSpPr txBox="1">
            <a:spLocks/>
          </p:cNvSpPr>
          <p:nvPr/>
        </p:nvSpPr>
        <p:spPr>
          <a:xfrm>
            <a:off x="1918142" y="2068228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/>
              <a:t>Computer</a:t>
            </a:r>
          </a:p>
        </p:txBody>
      </p:sp>
      <p:sp>
        <p:nvSpPr>
          <p:cNvPr id="25" name="Google Shape;132;p19">
            <a:extLst>
              <a:ext uri="{FF2B5EF4-FFF2-40B4-BE49-F238E27FC236}">
                <a16:creationId xmlns:a16="http://schemas.microsoft.com/office/drawing/2014/main" id="{43A4A671-B48D-4044-8A20-A3F6700738EF}"/>
              </a:ext>
            </a:extLst>
          </p:cNvPr>
          <p:cNvSpPr txBox="1">
            <a:spLocks/>
          </p:cNvSpPr>
          <p:nvPr/>
        </p:nvSpPr>
        <p:spPr>
          <a:xfrm>
            <a:off x="786150" y="2164656"/>
            <a:ext cx="1694478" cy="46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About-Me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4E86D5B6-0F3A-4702-943A-4A39390F0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4045" y="3183235"/>
            <a:ext cx="694916" cy="694916"/>
          </a:xfrm>
          <a:prstGeom prst="rect">
            <a:avLst/>
          </a:prstGeom>
        </p:spPr>
      </p:pic>
      <p:sp>
        <p:nvSpPr>
          <p:cNvPr id="27" name="Google Shape;132;p19">
            <a:extLst>
              <a:ext uri="{FF2B5EF4-FFF2-40B4-BE49-F238E27FC236}">
                <a16:creationId xmlns:a16="http://schemas.microsoft.com/office/drawing/2014/main" id="{843FA969-1B39-45B5-B936-E02CDDDF512F}"/>
              </a:ext>
            </a:extLst>
          </p:cNvPr>
          <p:cNvSpPr txBox="1">
            <a:spLocks/>
          </p:cNvSpPr>
          <p:nvPr/>
        </p:nvSpPr>
        <p:spPr>
          <a:xfrm>
            <a:off x="2116221" y="3793746"/>
            <a:ext cx="1144365" cy="35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bg1"/>
                </a:solidFill>
              </a:rPr>
              <a:t>README.md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1E8927-23DD-403B-8D47-60CD4E85A1BE}"/>
              </a:ext>
            </a:extLst>
          </p:cNvPr>
          <p:cNvSpPr/>
          <p:nvPr/>
        </p:nvSpPr>
        <p:spPr>
          <a:xfrm>
            <a:off x="1873847" y="4200773"/>
            <a:ext cx="4916918" cy="37795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Google Shape;132;p19">
            <a:extLst>
              <a:ext uri="{FF2B5EF4-FFF2-40B4-BE49-F238E27FC236}">
                <a16:creationId xmlns:a16="http://schemas.microsoft.com/office/drawing/2014/main" id="{76332A97-2957-40AC-9E41-E7BD8257C737}"/>
              </a:ext>
            </a:extLst>
          </p:cNvPr>
          <p:cNvSpPr txBox="1">
            <a:spLocks/>
          </p:cNvSpPr>
          <p:nvPr/>
        </p:nvSpPr>
        <p:spPr>
          <a:xfrm>
            <a:off x="1857330" y="4180524"/>
            <a:ext cx="1645629" cy="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Work Copy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7BD01-10AD-4453-BE73-4A82218FF537}"/>
              </a:ext>
            </a:extLst>
          </p:cNvPr>
          <p:cNvSpPr/>
          <p:nvPr/>
        </p:nvSpPr>
        <p:spPr>
          <a:xfrm>
            <a:off x="1873847" y="2683615"/>
            <a:ext cx="4916918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Google Shape;132;p19">
            <a:extLst>
              <a:ext uri="{FF2B5EF4-FFF2-40B4-BE49-F238E27FC236}">
                <a16:creationId xmlns:a16="http://schemas.microsoft.com/office/drawing/2014/main" id="{6CADFF53-F3D7-4B28-83B9-1928D1FC32E1}"/>
              </a:ext>
            </a:extLst>
          </p:cNvPr>
          <p:cNvSpPr txBox="1">
            <a:spLocks/>
          </p:cNvSpPr>
          <p:nvPr/>
        </p:nvSpPr>
        <p:spPr>
          <a:xfrm>
            <a:off x="3494131" y="4174483"/>
            <a:ext cx="1645629" cy="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06106114-D18C-4FA0-AB24-F0539F73F2AE}"/>
              </a:ext>
            </a:extLst>
          </p:cNvPr>
          <p:cNvSpPr txBox="1">
            <a:spLocks/>
          </p:cNvSpPr>
          <p:nvPr/>
        </p:nvSpPr>
        <p:spPr>
          <a:xfrm>
            <a:off x="5132071" y="4180600"/>
            <a:ext cx="1645629" cy="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Local Repository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F931FF3F-DC52-4CC8-9310-AE9B42F26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95984" y="2384299"/>
            <a:ext cx="544594" cy="544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25B190-D058-491B-8CC7-842E19D38A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60"/>
          <a:stretch/>
        </p:blipFill>
        <p:spPr>
          <a:xfrm>
            <a:off x="3983418" y="1298431"/>
            <a:ext cx="2478803" cy="1085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4B76F0-F4A9-48FF-A64F-6E3D3693DA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9043" y="1057028"/>
            <a:ext cx="1796715" cy="14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58025E-6 L 0.17813 -0.0015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7 L 0.17778 -0.0009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13 -0.00154 L 0.35816 -0.0015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78 -0.00093 L 0.3592 -0.0046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078005" y="1742949"/>
            <a:ext cx="671456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Push your changes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078006" y="2885356"/>
            <a:ext cx="67145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Make your changes show on </a:t>
            </a:r>
            <a:r>
              <a:rPr lang="en-US" err="1"/>
              <a:t>Github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93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err="1"/>
              <a:t>Github</a:t>
            </a:r>
            <a:r>
              <a:rPr lang="en-US" sz="3000"/>
              <a:t> Desktop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" name="Picture 7" descr="https://github.githubassets.com/images/modules/logos_page/GitHub-Mark.png">
            <a:extLst>
              <a:ext uri="{FF2B5EF4-FFF2-40B4-BE49-F238E27FC236}">
                <a16:creationId xmlns:a16="http://schemas.microsoft.com/office/drawing/2014/main" id="{ECCB438E-DC19-43E5-9B39-778F33A03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67" y="1062945"/>
            <a:ext cx="1149060" cy="11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DB8F5A5-181A-46E4-BA61-C6D93AC6F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773" y="960502"/>
            <a:ext cx="1512376" cy="15123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66C0B8-465C-44D0-8F1B-1C3617DB7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5333" y="1436819"/>
            <a:ext cx="389534" cy="389534"/>
          </a:xfrm>
          <a:prstGeom prst="rect">
            <a:avLst/>
          </a:prstGeom>
        </p:spPr>
      </p:pic>
      <p:pic>
        <p:nvPicPr>
          <p:cNvPr id="1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1F7DD8A7-43CB-42ED-86F5-2A441603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37" y="1469997"/>
            <a:ext cx="340686" cy="3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7D9AF418-8C9E-43C4-B891-8E146B1EB4BA}"/>
              </a:ext>
            </a:extLst>
          </p:cNvPr>
          <p:cNvSpPr txBox="1">
            <a:spLocks/>
          </p:cNvSpPr>
          <p:nvPr/>
        </p:nvSpPr>
        <p:spPr>
          <a:xfrm>
            <a:off x="1998383" y="2191675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/>
              <a:t>Computer</a:t>
            </a:r>
          </a:p>
        </p:txBody>
      </p: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6E6DE50E-8BE0-4C84-92EF-E7F43FCEF913}"/>
              </a:ext>
            </a:extLst>
          </p:cNvPr>
          <p:cNvSpPr txBox="1">
            <a:spLocks/>
          </p:cNvSpPr>
          <p:nvPr/>
        </p:nvSpPr>
        <p:spPr>
          <a:xfrm>
            <a:off x="4998513" y="2205046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err="1"/>
              <a:t>Github</a:t>
            </a:r>
            <a:endParaRPr lang="en-US"/>
          </a:p>
        </p:txBody>
      </p:sp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6C020D4F-61E7-497C-A927-E95A37372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2914" y="1637475"/>
            <a:ext cx="706910" cy="706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7BD01-10AD-4453-BE73-4A82218FF537}"/>
              </a:ext>
            </a:extLst>
          </p:cNvPr>
          <p:cNvSpPr/>
          <p:nvPr/>
        </p:nvSpPr>
        <p:spPr>
          <a:xfrm>
            <a:off x="1873847" y="2683615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FDB566-92CC-4632-A17B-A598115250A7}"/>
              </a:ext>
            </a:extLst>
          </p:cNvPr>
          <p:cNvSpPr/>
          <p:nvPr/>
        </p:nvSpPr>
        <p:spPr>
          <a:xfrm>
            <a:off x="4872314" y="2674194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F931FF3F-DC52-4CC8-9310-AE9B42F26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3859" y="2724051"/>
            <a:ext cx="544594" cy="544594"/>
          </a:xfrm>
          <a:prstGeom prst="rect">
            <a:avLst/>
          </a:prstGeom>
        </p:spPr>
      </p:pic>
      <p:pic>
        <p:nvPicPr>
          <p:cNvPr id="20" name="Graphic 19" descr="Open folder">
            <a:extLst>
              <a:ext uri="{FF2B5EF4-FFF2-40B4-BE49-F238E27FC236}">
                <a16:creationId xmlns:a16="http://schemas.microsoft.com/office/drawing/2014/main" id="{77496A20-777A-4A29-9369-5D6C203A33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4081" y="2724051"/>
            <a:ext cx="544594" cy="544594"/>
          </a:xfrm>
          <a:prstGeom prst="rect">
            <a:avLst/>
          </a:prstGeom>
        </p:spPr>
      </p:pic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AA44862C-5835-4330-9F50-F359EDF8350C}"/>
              </a:ext>
            </a:extLst>
          </p:cNvPr>
          <p:cNvSpPr txBox="1">
            <a:spLocks/>
          </p:cNvSpPr>
          <p:nvPr/>
        </p:nvSpPr>
        <p:spPr>
          <a:xfrm>
            <a:off x="4301697" y="3113833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About-Me</a:t>
            </a:r>
          </a:p>
        </p:txBody>
      </p:sp>
      <p:sp>
        <p:nvSpPr>
          <p:cNvPr id="25" name="Google Shape;132;p19">
            <a:extLst>
              <a:ext uri="{FF2B5EF4-FFF2-40B4-BE49-F238E27FC236}">
                <a16:creationId xmlns:a16="http://schemas.microsoft.com/office/drawing/2014/main" id="{43A4A671-B48D-4044-8A20-A3F6700738EF}"/>
              </a:ext>
            </a:extLst>
          </p:cNvPr>
          <p:cNvSpPr txBox="1">
            <a:spLocks/>
          </p:cNvSpPr>
          <p:nvPr/>
        </p:nvSpPr>
        <p:spPr>
          <a:xfrm>
            <a:off x="1485751" y="3113832"/>
            <a:ext cx="1694478" cy="46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About-Me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4E86D5B6-0F3A-4702-943A-4A39390F04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1266" y="3424934"/>
            <a:ext cx="504000" cy="504000"/>
          </a:xfrm>
          <a:prstGeom prst="rect">
            <a:avLst/>
          </a:prstGeom>
        </p:spPr>
      </p:pic>
      <p:sp>
        <p:nvSpPr>
          <p:cNvPr id="27" name="Google Shape;132;p19">
            <a:extLst>
              <a:ext uri="{FF2B5EF4-FFF2-40B4-BE49-F238E27FC236}">
                <a16:creationId xmlns:a16="http://schemas.microsoft.com/office/drawing/2014/main" id="{843FA969-1B39-45B5-B936-E02CDDDF512F}"/>
              </a:ext>
            </a:extLst>
          </p:cNvPr>
          <p:cNvSpPr txBox="1">
            <a:spLocks/>
          </p:cNvSpPr>
          <p:nvPr/>
        </p:nvSpPr>
        <p:spPr>
          <a:xfrm>
            <a:off x="1726582" y="3830008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README.md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195E0DFD-4A66-4ABD-8DED-4F66394FEAF2}"/>
              </a:ext>
            </a:extLst>
          </p:cNvPr>
          <p:cNvSpPr/>
          <p:nvPr/>
        </p:nvSpPr>
        <p:spPr>
          <a:xfrm rot="5400000">
            <a:off x="2210517" y="3571656"/>
            <a:ext cx="244945" cy="210556"/>
          </a:xfrm>
          <a:prstGeom prst="bentUpArrow">
            <a:avLst>
              <a:gd name="adj1" fmla="val 37773"/>
              <a:gd name="adj2" fmla="val 50000"/>
              <a:gd name="adj3" fmla="val 36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Google Shape;132;p19">
            <a:extLst>
              <a:ext uri="{FF2B5EF4-FFF2-40B4-BE49-F238E27FC236}">
                <a16:creationId xmlns:a16="http://schemas.microsoft.com/office/drawing/2014/main" id="{E5571F38-2B73-4883-B50C-435B9E9E73C8}"/>
              </a:ext>
            </a:extLst>
          </p:cNvPr>
          <p:cNvSpPr txBox="1">
            <a:spLocks/>
          </p:cNvSpPr>
          <p:nvPr/>
        </p:nvSpPr>
        <p:spPr>
          <a:xfrm>
            <a:off x="4731341" y="3830008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README.md</a:t>
            </a: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BB394FCD-AA9B-4DB6-9274-76BFEC72A9BA}"/>
              </a:ext>
            </a:extLst>
          </p:cNvPr>
          <p:cNvSpPr/>
          <p:nvPr/>
        </p:nvSpPr>
        <p:spPr>
          <a:xfrm rot="5400000">
            <a:off x="5215276" y="3571656"/>
            <a:ext cx="244945" cy="210556"/>
          </a:xfrm>
          <a:prstGeom prst="bentUpArrow">
            <a:avLst>
              <a:gd name="adj1" fmla="val 37773"/>
              <a:gd name="adj2" fmla="val 50000"/>
              <a:gd name="adj3" fmla="val 36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Graphic 12" descr="Repeat">
            <a:extLst>
              <a:ext uri="{FF2B5EF4-FFF2-40B4-BE49-F238E27FC236}">
                <a16:creationId xmlns:a16="http://schemas.microsoft.com/office/drawing/2014/main" id="{2859AFB0-2E90-4989-BB23-707AEAD567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144604">
            <a:off x="6630813" y="2737393"/>
            <a:ext cx="504453" cy="504453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CCD9AFED-74D4-4194-AFD4-C2507165C8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81266" y="3432477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97531E-6 L 0.33143 0.0027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1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C42E-2287-D0D4-C3D9-6C1701E1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F899B-00F7-8902-FC95-16F4A1903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11;p17">
            <a:extLst>
              <a:ext uri="{FF2B5EF4-FFF2-40B4-BE49-F238E27FC236}">
                <a16:creationId xmlns:a16="http://schemas.microsoft.com/office/drawing/2014/main" id="{DF04753B-C6F9-9B1B-2C94-0579A8FD8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173254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buSzPts val="2400"/>
              <a:buFont typeface="Calibri"/>
              <a:buChar char="-"/>
            </a:pPr>
            <a:r>
              <a:rPr lang="en-US"/>
              <a:t>add in more slides on bad code examples</a:t>
            </a:r>
          </a:p>
          <a:p>
            <a:pPr marL="419100" indent="-342900">
              <a:buSzPts val="2400"/>
              <a:buFont typeface="Calibri"/>
              <a:buChar char="-"/>
            </a:pPr>
            <a:r>
              <a:rPr lang="en-US"/>
              <a:t>Teams</a:t>
            </a:r>
          </a:p>
          <a:p>
            <a:pPr marL="419100" indent="-342900">
              <a:buSzPts val="2400"/>
              <a:buFont typeface="Calibri"/>
              <a:buChar char="-"/>
            </a:pPr>
            <a:r>
              <a:rPr lang="en-US" err="1"/>
              <a:t>Winscp</a:t>
            </a:r>
          </a:p>
          <a:p>
            <a:pPr marL="419100" indent="-342900">
              <a:buSzPts val="2400"/>
              <a:buFont typeface="Calibri"/>
              <a:buChar char="-"/>
            </a:pPr>
            <a:r>
              <a:rPr lang="en-US" err="1"/>
              <a:t>Anydesk</a:t>
            </a:r>
          </a:p>
          <a:p>
            <a:pPr marL="419100" indent="-342900">
              <a:buSzPts val="2400"/>
              <a:buFont typeface="Calibri"/>
              <a:buChar char="-"/>
            </a:pPr>
            <a:r>
              <a:rPr lang="en-US" err="1"/>
              <a:t>Thumbdrive</a:t>
            </a:r>
          </a:p>
          <a:p>
            <a:pPr marL="419100" indent="-342900">
              <a:buSzPts val="2400"/>
              <a:buFont typeface="Calibri"/>
              <a:buChar char="-"/>
            </a:pPr>
            <a:r>
              <a:rPr lang="en-US"/>
              <a:t>Screenshare on discord</a:t>
            </a:r>
          </a:p>
        </p:txBody>
      </p:sp>
    </p:spTree>
    <p:extLst>
      <p:ext uri="{BB962C8B-B14F-4D97-AF65-F5344CB8AC3E}">
        <p14:creationId xmlns:p14="http://schemas.microsoft.com/office/powerpoint/2010/main" val="330381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</a:p>
          <a:p>
            <a:r>
              <a:rPr lang="en-US">
                <a:solidFill>
                  <a:srgbClr val="0091EA"/>
                </a:solidFill>
              </a:rPr>
              <a:t>A bit more on version control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What is it?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11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Version Control Types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050" name="Picture 2" descr="https://www.git-tower.com/learn/media/pages/git/ebook/en/desktop-gui/appendix/from-subversion-to-git/c21245d91e-1673968486/centralized-vs-distributed.png">
            <a:extLst>
              <a:ext uri="{FF2B5EF4-FFF2-40B4-BE49-F238E27FC236}">
                <a16:creationId xmlns:a16="http://schemas.microsoft.com/office/drawing/2014/main" id="{99767011-8F73-4BD7-B1CD-7365A5E0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53" y="1082630"/>
            <a:ext cx="3737694" cy="37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github.githubassets.com/images/modules/logos_page/GitHub-Mark.png">
            <a:extLst>
              <a:ext uri="{FF2B5EF4-FFF2-40B4-BE49-F238E27FC236}">
                <a16:creationId xmlns:a16="http://schemas.microsoft.com/office/drawing/2014/main" id="{58C15835-30DA-4407-B5A4-FDB92A9E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80" y="1417861"/>
            <a:ext cx="836868" cy="83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32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64915" y="3645975"/>
            <a:ext cx="4117744" cy="11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sz="1800" b="1"/>
              <a:t>Distributed Version Control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/>
              <a:t>Each person has a local repository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/>
              <a:t>This is then merged with the main server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Version Control Types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3525837"/>
            <a:ext cx="3675300" cy="11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b="1" err="1"/>
              <a:t>Centralised</a:t>
            </a:r>
            <a:r>
              <a:rPr lang="en-US" sz="1800" b="1"/>
              <a:t> Version Control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/>
              <a:t>1 central 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/>
              <a:t>Each person checks out and merges back into the main server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39A181-5BA1-A752-50C8-043D552702CD}"/>
              </a:ext>
            </a:extLst>
          </p:cNvPr>
          <p:cNvSpPr/>
          <p:nvPr/>
        </p:nvSpPr>
        <p:spPr>
          <a:xfrm>
            <a:off x="1535906" y="1190623"/>
            <a:ext cx="2174874" cy="215899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457D0-CF30-B239-86D0-6A3B76113C39}"/>
              </a:ext>
            </a:extLst>
          </p:cNvPr>
          <p:cNvSpPr/>
          <p:nvPr/>
        </p:nvSpPr>
        <p:spPr>
          <a:xfrm>
            <a:off x="5433220" y="1190623"/>
            <a:ext cx="2174874" cy="215899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loud Computing">
            <a:extLst>
              <a:ext uri="{FF2B5EF4-FFF2-40B4-BE49-F238E27FC236}">
                <a16:creationId xmlns:a16="http://schemas.microsoft.com/office/drawing/2014/main" id="{BABD1262-A76F-43B5-8351-4D019689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182" y="1516151"/>
            <a:ext cx="1504254" cy="1504254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150AF74A-3E92-43D3-96A9-B82B2AC88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4221" y="1569156"/>
            <a:ext cx="1398244" cy="1398244"/>
          </a:xfrm>
          <a:prstGeom prst="rect">
            <a:avLst/>
          </a:prstGeom>
        </p:spPr>
      </p:pic>
      <p:pic>
        <p:nvPicPr>
          <p:cNvPr id="717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0FCC736A-03C7-408B-ABE0-3D61240B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97" y="2590696"/>
            <a:ext cx="859418" cy="8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134" grpId="0" uiExpand="1" build="p"/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 </a:t>
            </a:r>
          </a:p>
          <a:p>
            <a:r>
              <a:rPr lang="en">
                <a:solidFill>
                  <a:srgbClr val="0091EA"/>
                </a:solidFill>
              </a:rPr>
              <a:t>Collaboration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Branches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05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Pair up!</a:t>
            </a:r>
            <a:endParaRPr/>
          </a:p>
        </p:txBody>
      </p:sp>
      <p:sp>
        <p:nvSpPr>
          <p:cNvPr id="3" name="Google Shape;98;p15">
            <a:extLst>
              <a:ext uri="{FF2B5EF4-FFF2-40B4-BE49-F238E27FC236}">
                <a16:creationId xmlns:a16="http://schemas.microsoft.com/office/drawing/2014/main" id="{BED87521-91D7-BB75-50AF-050BABE412D3}"/>
              </a:ext>
            </a:extLst>
          </p:cNvPr>
          <p:cNvSpPr txBox="1">
            <a:spLocks/>
          </p:cNvSpPr>
          <p:nvPr/>
        </p:nvSpPr>
        <p:spPr>
          <a:xfrm>
            <a:off x="1700185" y="3011511"/>
            <a:ext cx="567844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607D8B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Get the username of the person next to you</a:t>
            </a:r>
          </a:p>
        </p:txBody>
      </p:sp>
    </p:spTree>
    <p:extLst>
      <p:ext uri="{BB962C8B-B14F-4D97-AF65-F5344CB8AC3E}">
        <p14:creationId xmlns:p14="http://schemas.microsoft.com/office/powerpoint/2010/main" val="4276632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Pair up!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Get the </a:t>
            </a:r>
            <a:r>
              <a:rPr lang="en-US" err="1"/>
              <a:t>Github</a:t>
            </a:r>
            <a:r>
              <a:rPr lang="en-US"/>
              <a:t> Username of the person next to you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Add them as a collaborator into your repo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" name="Picture 4" descr="https://www.teaching-materials.org/_deprecated/github-desktop/image/basic-remote-workflow.png">
            <a:extLst>
              <a:ext uri="{FF2B5EF4-FFF2-40B4-BE49-F238E27FC236}">
                <a16:creationId xmlns:a16="http://schemas.microsoft.com/office/drawing/2014/main" id="{00D68A0D-1D90-4551-BA9C-1401E82C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41" y="2392792"/>
            <a:ext cx="2897839" cy="24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3F3956-742E-4C0D-A62D-6C84BF4BB794}"/>
              </a:ext>
            </a:extLst>
          </p:cNvPr>
          <p:cNvSpPr/>
          <p:nvPr/>
        </p:nvSpPr>
        <p:spPr>
          <a:xfrm>
            <a:off x="6816436" y="2998976"/>
            <a:ext cx="1169324" cy="1984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96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E1B8FCFA-CBCC-1E14-8C9A-E2256C66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F6962C92-C7F6-1E63-1282-F4FCE7DBEC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Pair up!</a:t>
            </a:r>
            <a:endParaRPr/>
          </a:p>
        </p:txBody>
      </p:sp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05FBE455-0E07-D57D-ADD8-E14BC2C22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FB24DB-3ACA-FD8B-2467-E821ED19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21" y="193075"/>
            <a:ext cx="5757938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8BDCD8B-22E1-447A-973D-4E192CCEE2F0}"/>
              </a:ext>
            </a:extLst>
          </p:cNvPr>
          <p:cNvSpPr/>
          <p:nvPr/>
        </p:nvSpPr>
        <p:spPr>
          <a:xfrm>
            <a:off x="1328249" y="2946400"/>
            <a:ext cx="6577501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Our current flow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83281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C182F-B96F-4C41-8951-36B188C43170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Google Shape;132;p19">
            <a:extLst>
              <a:ext uri="{FF2B5EF4-FFF2-40B4-BE49-F238E27FC236}">
                <a16:creationId xmlns:a16="http://schemas.microsoft.com/office/drawing/2014/main" id="{E7F7449C-0965-44D4-928B-3CBC66055140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10C0B-6722-46B6-A804-775FCDBE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0" y="2432050"/>
            <a:ext cx="2286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5679E-6 L 0.12604 0.00124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04 0.00124 L 0.25347 0.00124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9" grpId="0"/>
      <p:bldP spid="10" grpId="0"/>
      <p:bldP spid="11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D95048-A6D4-4B1E-93D4-B74633B9664E}"/>
              </a:ext>
            </a:extLst>
          </p:cNvPr>
          <p:cNvCxnSpPr>
            <a:cxnSpLocks/>
            <a:stCxn id="7" idx="6"/>
            <a:endCxn id="22" idx="6"/>
          </p:cNvCxnSpPr>
          <p:nvPr/>
        </p:nvCxnSpPr>
        <p:spPr>
          <a:xfrm flipV="1">
            <a:off x="3738039" y="3097829"/>
            <a:ext cx="2361317" cy="9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3631599" y="2951524"/>
            <a:ext cx="6577501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Our current flow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83281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300782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919356" y="300782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323652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B.md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549917" y="324677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E752FE-B84A-4D11-9AF0-7DDDDB5C37E1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92D609-75DF-4CB6-AC10-16EB04AFF2B0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Google Shape;132;p19">
            <a:extLst>
              <a:ext uri="{FF2B5EF4-FFF2-40B4-BE49-F238E27FC236}">
                <a16:creationId xmlns:a16="http://schemas.microsoft.com/office/drawing/2014/main" id="{66E48452-7935-42C7-89C7-04F478B80991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31" name="Google Shape;132;p19">
            <a:extLst>
              <a:ext uri="{FF2B5EF4-FFF2-40B4-BE49-F238E27FC236}">
                <a16:creationId xmlns:a16="http://schemas.microsoft.com/office/drawing/2014/main" id="{6C345F4F-67E8-4ECB-AFE5-B4862E9DE7BA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8668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93827E-7 L 0.14236 0.0003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36 0.00031 L 0.2599 -4.93827E-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1" grpId="0" animBg="1"/>
      <p:bldP spid="22" grpId="0" animBg="1"/>
      <p:bldP spid="2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5BF4-EC39-4A33-BD24-6697204555A3}"/>
              </a:ext>
            </a:extLst>
          </p:cNvPr>
          <p:cNvSpPr/>
          <p:nvPr/>
        </p:nvSpPr>
        <p:spPr>
          <a:xfrm rot="19477909">
            <a:off x="3497869" y="2488275"/>
            <a:ext cx="1556065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F2E15-20E0-42CE-B981-2F935B00E8A6}"/>
              </a:ext>
            </a:extLst>
          </p:cNvPr>
          <p:cNvSpPr/>
          <p:nvPr/>
        </p:nvSpPr>
        <p:spPr>
          <a:xfrm rot="2219020">
            <a:off x="5849577" y="2500962"/>
            <a:ext cx="1550660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Branching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B.md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docs/B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E2496A6-2876-476F-8A71-D27D5C63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7525" y="1756539"/>
            <a:ext cx="2257425" cy="4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0.13889 -0.1762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-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1" grpId="0" animBg="1"/>
      <p:bldP spid="21" grpId="0" animBg="1"/>
      <p:bldP spid="23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Github</a:t>
            </a:r>
            <a:r>
              <a:rPr lang="en-US"/>
              <a:t> Workshop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EDA5F6-01B6-44A8-B116-AE63BE444F1D}"/>
              </a:ext>
            </a:extLst>
          </p:cNvPr>
          <p:cNvCxnSpPr>
            <a:cxnSpLocks/>
          </p:cNvCxnSpPr>
          <p:nvPr/>
        </p:nvCxnSpPr>
        <p:spPr>
          <a:xfrm>
            <a:off x="3738039" y="3110730"/>
            <a:ext cx="3380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3648039" y="2945785"/>
            <a:ext cx="3650441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586031-6318-CDC6-9C05-EDCFF4AFA1C3}"/>
              </a:ext>
            </a:extLst>
          </p:cNvPr>
          <p:cNvCxnSpPr>
            <a:cxnSpLocks/>
            <a:stCxn id="33" idx="0"/>
            <a:endCxn id="21" idx="5"/>
          </p:cNvCxnSpPr>
          <p:nvPr/>
        </p:nvCxnSpPr>
        <p:spPr>
          <a:xfrm flipH="1" flipV="1">
            <a:off x="4877552" y="2292789"/>
            <a:ext cx="580561" cy="7199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D0E19-19D8-BEEA-A12F-7CC7B19B21B7}"/>
              </a:ext>
            </a:extLst>
          </p:cNvPr>
          <p:cNvSpPr/>
          <p:nvPr/>
        </p:nvSpPr>
        <p:spPr>
          <a:xfrm rot="3119131">
            <a:off x="4730940" y="2505100"/>
            <a:ext cx="971747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Branching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B.md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docs/B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65DA6E-45F0-4DDF-88B5-A79E6CD77679}"/>
              </a:ext>
            </a:extLst>
          </p:cNvPr>
          <p:cNvSpPr/>
          <p:nvPr/>
        </p:nvSpPr>
        <p:spPr>
          <a:xfrm>
            <a:off x="5368113" y="30127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78A321AC-9B81-45FA-96A2-69682290DA75}"/>
              </a:ext>
            </a:extLst>
          </p:cNvPr>
          <p:cNvSpPr txBox="1">
            <a:spLocks/>
          </p:cNvSpPr>
          <p:nvPr/>
        </p:nvSpPr>
        <p:spPr>
          <a:xfrm>
            <a:off x="4975894" y="325120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</p:spTree>
    <p:extLst>
      <p:ext uri="{BB962C8B-B14F-4D97-AF65-F5344CB8AC3E}">
        <p14:creationId xmlns:p14="http://schemas.microsoft.com/office/powerpoint/2010/main" val="184756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5679E-6 L 0.19409 -4.5679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09877E-6 L 0.06614 0.14445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 animBg="1"/>
      <p:bldP spid="33" grpId="0" animBg="1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</a:p>
          <a:p>
            <a:r>
              <a:rPr lang="en-US">
                <a:solidFill>
                  <a:srgbClr val="0091EA"/>
                </a:solidFill>
              </a:rPr>
              <a:t>Pull Requests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The social part of </a:t>
            </a:r>
            <a:r>
              <a:rPr lang="en-US" err="1"/>
              <a:t>Github</a:t>
            </a:r>
            <a:endParaRPr lang="en-US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335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Create a PR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95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might use it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1026" name="Picture 2" descr="Github: How to Fork Github Repository, Create Pull Request and Merge? •  Crunchify">
            <a:extLst>
              <a:ext uri="{FF2B5EF4-FFF2-40B4-BE49-F238E27FC236}">
                <a16:creationId xmlns:a16="http://schemas.microsoft.com/office/drawing/2014/main" id="{BF1BEC7E-0580-BFF2-B092-B75C27B51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2" y="1352503"/>
            <a:ext cx="8635236" cy="271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60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EDA5F6-01B6-44A8-B116-AE63BE444F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738039" y="3110730"/>
            <a:ext cx="3380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5405963" y="2945785"/>
            <a:ext cx="1892517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903912" y="2229149"/>
            <a:ext cx="1015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6099356" y="2229149"/>
            <a:ext cx="1045484" cy="8179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F2E15-20E0-42CE-B981-2F935B00E8A6}"/>
              </a:ext>
            </a:extLst>
          </p:cNvPr>
          <p:cNvSpPr/>
          <p:nvPr/>
        </p:nvSpPr>
        <p:spPr>
          <a:xfrm rot="2219020">
            <a:off x="5847184" y="2508117"/>
            <a:ext cx="1574448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Pull Requests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919356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549917" y="237809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DD0B65-DADF-4BDB-93C0-9AC6BD0DA373}"/>
              </a:ext>
            </a:extLst>
          </p:cNvPr>
          <p:cNvSpPr/>
          <p:nvPr/>
        </p:nvSpPr>
        <p:spPr>
          <a:xfrm>
            <a:off x="7118480" y="302073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Google Shape;132;p19">
            <a:extLst>
              <a:ext uri="{FF2B5EF4-FFF2-40B4-BE49-F238E27FC236}">
                <a16:creationId xmlns:a16="http://schemas.microsoft.com/office/drawing/2014/main" id="{FF04DEFF-3943-491F-860E-18AF2B1586F0}"/>
              </a:ext>
            </a:extLst>
          </p:cNvPr>
          <p:cNvSpPr txBox="1">
            <a:spLocks/>
          </p:cNvSpPr>
          <p:nvPr/>
        </p:nvSpPr>
        <p:spPr>
          <a:xfrm>
            <a:off x="6738795" y="324677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dev-B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65DA6E-45F0-4DDF-88B5-A79E6CD77679}"/>
              </a:ext>
            </a:extLst>
          </p:cNvPr>
          <p:cNvSpPr/>
          <p:nvPr/>
        </p:nvSpPr>
        <p:spPr>
          <a:xfrm>
            <a:off x="5368113" y="30127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78A321AC-9B81-45FA-96A2-69682290DA75}"/>
              </a:ext>
            </a:extLst>
          </p:cNvPr>
          <p:cNvSpPr txBox="1">
            <a:spLocks/>
          </p:cNvSpPr>
          <p:nvPr/>
        </p:nvSpPr>
        <p:spPr>
          <a:xfrm>
            <a:off x="4975894" y="325120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pic>
        <p:nvPicPr>
          <p:cNvPr id="5" name="Graphic 4" descr="Scroll with solid fill">
            <a:extLst>
              <a:ext uri="{FF2B5EF4-FFF2-40B4-BE49-F238E27FC236}">
                <a16:creationId xmlns:a16="http://schemas.microsoft.com/office/drawing/2014/main" id="{48FE61E8-AD65-11DB-B3E3-E3AD05865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0096" y="2154132"/>
            <a:ext cx="574814" cy="574814"/>
          </a:xfrm>
          <a:prstGeom prst="rect">
            <a:avLst/>
          </a:prstGeom>
        </p:spPr>
      </p:pic>
      <p:sp>
        <p:nvSpPr>
          <p:cNvPr id="8" name="Google Shape;132;p19">
            <a:extLst>
              <a:ext uri="{FF2B5EF4-FFF2-40B4-BE49-F238E27FC236}">
                <a16:creationId xmlns:a16="http://schemas.microsoft.com/office/drawing/2014/main" id="{3093B3F0-0CD3-2E08-2939-58741062CE36}"/>
              </a:ext>
            </a:extLst>
          </p:cNvPr>
          <p:cNvSpPr txBox="1">
            <a:spLocks/>
          </p:cNvSpPr>
          <p:nvPr/>
        </p:nvSpPr>
        <p:spPr>
          <a:xfrm>
            <a:off x="7198234" y="2116929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30013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0.13455 0.1817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9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0.2276 0.00278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1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1" grpId="1" animBg="1"/>
      <p:bldP spid="25" grpId="0" animBg="1"/>
      <p:bldP spid="2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3711679" y="2388413"/>
            <a:ext cx="437611" cy="6467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8C9E7D1-C784-4914-8A04-9D88F5473B9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149290" y="2388413"/>
            <a:ext cx="31693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981354" y="1697831"/>
            <a:ext cx="1749246" cy="17405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910600" y="1715236"/>
            <a:ext cx="687050" cy="0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Pull Requests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008E40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466222" y="2298413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730600" y="1625236"/>
            <a:ext cx="180000" cy="180000"/>
          </a:xfrm>
          <a:prstGeom prst="ellipse">
            <a:avLst/>
          </a:prstGeom>
          <a:solidFill>
            <a:srgbClr val="0091EA"/>
          </a:solidFill>
          <a:ln>
            <a:solidFill>
              <a:srgbClr val="0069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101019" y="2467637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361160" y="175607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437495" y="1306273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0091EA"/>
                </a:solidFill>
              </a:rPr>
              <a:t>dev-A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0AD8B9-8B47-46BF-B95B-345F811B5E7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48039" y="1697831"/>
            <a:ext cx="333315" cy="1310969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02FC01-8715-46D0-B5F1-FCE47FDB5AE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738039" y="3098800"/>
            <a:ext cx="17927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C2BEE8-F4CB-4142-8E5D-C8D20FBDB607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4646222" y="2388413"/>
            <a:ext cx="6467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6F75926-B87E-4C3D-AA5B-A19594AD0628}"/>
              </a:ext>
            </a:extLst>
          </p:cNvPr>
          <p:cNvSpPr/>
          <p:nvPr/>
        </p:nvSpPr>
        <p:spPr>
          <a:xfrm>
            <a:off x="541308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28E738-369D-4349-BAD9-AE6AEA15BF1C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5273491" y="2388413"/>
            <a:ext cx="229589" cy="6203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3477FEC-5AEB-4D76-AA36-559C909433C9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6597650" y="1715236"/>
            <a:ext cx="494538" cy="1293564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9AABCE-915E-46DE-AE51-94459EAC5724}"/>
              </a:ext>
            </a:extLst>
          </p:cNvPr>
          <p:cNvCxnSpPr>
            <a:cxnSpLocks/>
            <a:endCxn id="103" idx="2"/>
          </p:cNvCxnSpPr>
          <p:nvPr/>
        </p:nvCxnSpPr>
        <p:spPr>
          <a:xfrm>
            <a:off x="5593080" y="3098800"/>
            <a:ext cx="140910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B5AE3B-DD87-42D6-B4E9-BB48D1556C05}"/>
              </a:ext>
            </a:extLst>
          </p:cNvPr>
          <p:cNvSpPr/>
          <p:nvPr/>
        </p:nvSpPr>
        <p:spPr>
          <a:xfrm>
            <a:off x="7002188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Google Shape;132;p19">
            <a:extLst>
              <a:ext uri="{FF2B5EF4-FFF2-40B4-BE49-F238E27FC236}">
                <a16:creationId xmlns:a16="http://schemas.microsoft.com/office/drawing/2014/main" id="{49C93BE3-E904-4CE8-B858-ABDD1A8CDDF4}"/>
              </a:ext>
            </a:extLst>
          </p:cNvPr>
          <p:cNvSpPr txBox="1">
            <a:spLocks/>
          </p:cNvSpPr>
          <p:nvPr/>
        </p:nvSpPr>
        <p:spPr>
          <a:xfrm>
            <a:off x="3789959" y="1957673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dev-B</a:t>
            </a:r>
          </a:p>
        </p:txBody>
      </p:sp>
      <p:sp>
        <p:nvSpPr>
          <p:cNvPr id="107" name="Google Shape;132;p19">
            <a:extLst>
              <a:ext uri="{FF2B5EF4-FFF2-40B4-BE49-F238E27FC236}">
                <a16:creationId xmlns:a16="http://schemas.microsoft.com/office/drawing/2014/main" id="{69A540F9-0460-4D2E-B5E2-1994259AEA48}"/>
              </a:ext>
            </a:extLst>
          </p:cNvPr>
          <p:cNvSpPr txBox="1">
            <a:spLocks/>
          </p:cNvSpPr>
          <p:nvPr/>
        </p:nvSpPr>
        <p:spPr>
          <a:xfrm>
            <a:off x="5027467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  <p:sp>
        <p:nvSpPr>
          <p:cNvPr id="108" name="Google Shape;132;p19">
            <a:extLst>
              <a:ext uri="{FF2B5EF4-FFF2-40B4-BE49-F238E27FC236}">
                <a16:creationId xmlns:a16="http://schemas.microsoft.com/office/drawing/2014/main" id="{5EEFBE82-2457-4A61-93B9-89F507E05F11}"/>
              </a:ext>
            </a:extLst>
          </p:cNvPr>
          <p:cNvSpPr txBox="1">
            <a:spLocks/>
          </p:cNvSpPr>
          <p:nvPr/>
        </p:nvSpPr>
        <p:spPr>
          <a:xfrm>
            <a:off x="6632748" y="3239009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dev-A</a:t>
            </a:r>
          </a:p>
        </p:txBody>
      </p:sp>
      <p:pic>
        <p:nvPicPr>
          <p:cNvPr id="38" name="Graphic 37" descr="Scroll with solid fill">
            <a:extLst>
              <a:ext uri="{FF2B5EF4-FFF2-40B4-BE49-F238E27FC236}">
                <a16:creationId xmlns:a16="http://schemas.microsoft.com/office/drawing/2014/main" id="{6D6487AE-529B-4AC9-BC3B-FAB0E3501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0543" y="2408881"/>
            <a:ext cx="574814" cy="574814"/>
          </a:xfrm>
          <a:prstGeom prst="rect">
            <a:avLst/>
          </a:prstGeom>
        </p:spPr>
      </p:pic>
      <p:pic>
        <p:nvPicPr>
          <p:cNvPr id="39" name="Graphic 38" descr="Scroll with solid fill">
            <a:extLst>
              <a:ext uri="{FF2B5EF4-FFF2-40B4-BE49-F238E27FC236}">
                <a16:creationId xmlns:a16="http://schemas.microsoft.com/office/drawing/2014/main" id="{13DD8D1C-08F7-47BF-8DDB-3C4456F32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861" y="1813599"/>
            <a:ext cx="574814" cy="5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 animBg="1"/>
      <p:bldP spid="107" grpId="0"/>
      <p:bldP spid="10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we’ve done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391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3711679" y="2388413"/>
            <a:ext cx="437611" cy="6467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8C9E7D1-C784-4914-8A04-9D88F5473B9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149290" y="2388413"/>
            <a:ext cx="31693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981354" y="1697831"/>
            <a:ext cx="1749246" cy="17405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910600" y="1715236"/>
            <a:ext cx="687050" cy="0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Our Flow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008E40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466222" y="2298413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730600" y="1625236"/>
            <a:ext cx="180000" cy="180000"/>
          </a:xfrm>
          <a:prstGeom prst="ellipse">
            <a:avLst/>
          </a:prstGeom>
          <a:solidFill>
            <a:srgbClr val="0091EA"/>
          </a:solidFill>
          <a:ln>
            <a:solidFill>
              <a:srgbClr val="0069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101019" y="2467637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361160" y="175607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437495" y="1306273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0091EA"/>
                </a:solidFill>
              </a:rPr>
              <a:t>dev-A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0AD8B9-8B47-46BF-B95B-345F811B5E7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48039" y="1697831"/>
            <a:ext cx="333315" cy="1310969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02FC01-8715-46D0-B5F1-FCE47FDB5AE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738039" y="3098800"/>
            <a:ext cx="17927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C2BEE8-F4CB-4142-8E5D-C8D20FBDB607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4646222" y="2388413"/>
            <a:ext cx="6467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6F75926-B87E-4C3D-AA5B-A19594AD0628}"/>
              </a:ext>
            </a:extLst>
          </p:cNvPr>
          <p:cNvSpPr/>
          <p:nvPr/>
        </p:nvSpPr>
        <p:spPr>
          <a:xfrm>
            <a:off x="5413080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28E738-369D-4349-BAD9-AE6AEA15BF1C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5273491" y="2388413"/>
            <a:ext cx="229589" cy="6203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3477FEC-5AEB-4D76-AA36-559C909433C9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6597650" y="1715236"/>
            <a:ext cx="494538" cy="1293564"/>
          </a:xfrm>
          <a:prstGeom prst="line">
            <a:avLst/>
          </a:prstGeom>
          <a:ln w="28575">
            <a:solidFill>
              <a:srgbClr val="008F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9AABCE-915E-46DE-AE51-94459EAC5724}"/>
              </a:ext>
            </a:extLst>
          </p:cNvPr>
          <p:cNvCxnSpPr>
            <a:cxnSpLocks/>
            <a:endCxn id="103" idx="2"/>
          </p:cNvCxnSpPr>
          <p:nvPr/>
        </p:nvCxnSpPr>
        <p:spPr>
          <a:xfrm>
            <a:off x="5593080" y="3098800"/>
            <a:ext cx="140910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B5AE3B-DD87-42D6-B4E9-BB48D1556C05}"/>
              </a:ext>
            </a:extLst>
          </p:cNvPr>
          <p:cNvSpPr/>
          <p:nvPr/>
        </p:nvSpPr>
        <p:spPr>
          <a:xfrm>
            <a:off x="7002188" y="3008800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Google Shape;132;p19">
            <a:extLst>
              <a:ext uri="{FF2B5EF4-FFF2-40B4-BE49-F238E27FC236}">
                <a16:creationId xmlns:a16="http://schemas.microsoft.com/office/drawing/2014/main" id="{49C93BE3-E904-4CE8-B858-ABDD1A8CDDF4}"/>
              </a:ext>
            </a:extLst>
          </p:cNvPr>
          <p:cNvSpPr txBox="1">
            <a:spLocks/>
          </p:cNvSpPr>
          <p:nvPr/>
        </p:nvSpPr>
        <p:spPr>
          <a:xfrm>
            <a:off x="3789959" y="1957673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dev-B</a:t>
            </a:r>
          </a:p>
        </p:txBody>
      </p:sp>
      <p:sp>
        <p:nvSpPr>
          <p:cNvPr id="107" name="Google Shape;132;p19">
            <a:extLst>
              <a:ext uri="{FF2B5EF4-FFF2-40B4-BE49-F238E27FC236}">
                <a16:creationId xmlns:a16="http://schemas.microsoft.com/office/drawing/2014/main" id="{69A540F9-0460-4D2E-B5E2-1994259AEA48}"/>
              </a:ext>
            </a:extLst>
          </p:cNvPr>
          <p:cNvSpPr txBox="1">
            <a:spLocks/>
          </p:cNvSpPr>
          <p:nvPr/>
        </p:nvSpPr>
        <p:spPr>
          <a:xfrm>
            <a:off x="5027467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  <p:sp>
        <p:nvSpPr>
          <p:cNvPr id="108" name="Google Shape;132;p19">
            <a:extLst>
              <a:ext uri="{FF2B5EF4-FFF2-40B4-BE49-F238E27FC236}">
                <a16:creationId xmlns:a16="http://schemas.microsoft.com/office/drawing/2014/main" id="{5EEFBE82-2457-4A61-93B9-89F507E05F11}"/>
              </a:ext>
            </a:extLst>
          </p:cNvPr>
          <p:cNvSpPr txBox="1">
            <a:spLocks/>
          </p:cNvSpPr>
          <p:nvPr/>
        </p:nvSpPr>
        <p:spPr>
          <a:xfrm>
            <a:off x="6632748" y="3239009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dev-A</a:t>
            </a:r>
          </a:p>
        </p:txBody>
      </p:sp>
    </p:spTree>
    <p:extLst>
      <p:ext uri="{BB962C8B-B14F-4D97-AF65-F5344CB8AC3E}">
        <p14:creationId xmlns:p14="http://schemas.microsoft.com/office/powerpoint/2010/main" val="34540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3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3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37" grpId="0"/>
      <p:bldP spid="71" grpId="0" animBg="1"/>
      <p:bldP spid="103" grpId="0" animBg="1"/>
      <p:bldP spid="106" grpId="0"/>
      <p:bldP spid="107" grpId="0"/>
      <p:bldP spid="10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EDA5F6-01B6-44A8-B116-AE63BE444F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738039" y="3110730"/>
            <a:ext cx="3380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3648039" y="2945785"/>
            <a:ext cx="3650441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5BF4-EC39-4A33-BD24-6697204555A3}"/>
              </a:ext>
            </a:extLst>
          </p:cNvPr>
          <p:cNvSpPr/>
          <p:nvPr/>
        </p:nvSpPr>
        <p:spPr>
          <a:xfrm rot="19477909">
            <a:off x="3497869" y="2488275"/>
            <a:ext cx="1556065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903912" y="2229149"/>
            <a:ext cx="1015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33D666D-4EA3-44DE-9069-2C7CF66ECFF6}"/>
              </a:ext>
            </a:extLst>
          </p:cNvPr>
          <p:cNvSpPr/>
          <p:nvPr/>
        </p:nvSpPr>
        <p:spPr>
          <a:xfrm>
            <a:off x="4813912" y="2060433"/>
            <a:ext cx="1242844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6099356" y="2229149"/>
            <a:ext cx="1045484" cy="8179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F2E15-20E0-42CE-B981-2F935B00E8A6}"/>
              </a:ext>
            </a:extLst>
          </p:cNvPr>
          <p:cNvSpPr/>
          <p:nvPr/>
        </p:nvSpPr>
        <p:spPr>
          <a:xfrm rot="2219020">
            <a:off x="5847184" y="2508117"/>
            <a:ext cx="1574448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Our Flow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919356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549917" y="237809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DD0B65-DADF-4BDB-93C0-9AC6BD0DA373}"/>
              </a:ext>
            </a:extLst>
          </p:cNvPr>
          <p:cNvSpPr/>
          <p:nvPr/>
        </p:nvSpPr>
        <p:spPr>
          <a:xfrm>
            <a:off x="7118480" y="302073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Google Shape;132;p19">
            <a:extLst>
              <a:ext uri="{FF2B5EF4-FFF2-40B4-BE49-F238E27FC236}">
                <a16:creationId xmlns:a16="http://schemas.microsoft.com/office/drawing/2014/main" id="{FF04DEFF-3943-491F-860E-18AF2B1586F0}"/>
              </a:ext>
            </a:extLst>
          </p:cNvPr>
          <p:cNvSpPr txBox="1">
            <a:spLocks/>
          </p:cNvSpPr>
          <p:nvPr/>
        </p:nvSpPr>
        <p:spPr>
          <a:xfrm>
            <a:off x="6738795" y="324677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dev-B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65DA6E-45F0-4DDF-88B5-A79E6CD77679}"/>
              </a:ext>
            </a:extLst>
          </p:cNvPr>
          <p:cNvSpPr/>
          <p:nvPr/>
        </p:nvSpPr>
        <p:spPr>
          <a:xfrm>
            <a:off x="5368113" y="30127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78A321AC-9B81-45FA-96A2-69682290DA75}"/>
              </a:ext>
            </a:extLst>
          </p:cNvPr>
          <p:cNvSpPr txBox="1">
            <a:spLocks/>
          </p:cNvSpPr>
          <p:nvPr/>
        </p:nvSpPr>
        <p:spPr>
          <a:xfrm>
            <a:off x="4975894" y="325120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36" name="Google Shape;132;p19">
            <a:extLst>
              <a:ext uri="{FF2B5EF4-FFF2-40B4-BE49-F238E27FC236}">
                <a16:creationId xmlns:a16="http://schemas.microsoft.com/office/drawing/2014/main" id="{25468E8B-3C55-440E-A460-0A133AADE75D}"/>
              </a:ext>
            </a:extLst>
          </p:cNvPr>
          <p:cNvSpPr txBox="1">
            <a:spLocks/>
          </p:cNvSpPr>
          <p:nvPr/>
        </p:nvSpPr>
        <p:spPr>
          <a:xfrm>
            <a:off x="3066531" y="2123953"/>
            <a:ext cx="1230868" cy="54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1. Created a branch</a:t>
            </a:r>
          </a:p>
        </p:txBody>
      </p:sp>
      <p:sp>
        <p:nvSpPr>
          <p:cNvPr id="39" name="Google Shape;132;p19">
            <a:extLst>
              <a:ext uri="{FF2B5EF4-FFF2-40B4-BE49-F238E27FC236}">
                <a16:creationId xmlns:a16="http://schemas.microsoft.com/office/drawing/2014/main" id="{4ED56399-7E4C-46CB-9298-63F02411AE8C}"/>
              </a:ext>
            </a:extLst>
          </p:cNvPr>
          <p:cNvSpPr txBox="1">
            <a:spLocks/>
          </p:cNvSpPr>
          <p:nvPr/>
        </p:nvSpPr>
        <p:spPr>
          <a:xfrm>
            <a:off x="5887612" y="1423468"/>
            <a:ext cx="1230868" cy="54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2. Added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Commits</a:t>
            </a:r>
          </a:p>
        </p:txBody>
      </p:sp>
      <p:sp>
        <p:nvSpPr>
          <p:cNvPr id="46" name="Google Shape;132;p19">
            <a:extLst>
              <a:ext uri="{FF2B5EF4-FFF2-40B4-BE49-F238E27FC236}">
                <a16:creationId xmlns:a16="http://schemas.microsoft.com/office/drawing/2014/main" id="{0E892943-526F-432D-BE69-E17ABF1BEEBA}"/>
              </a:ext>
            </a:extLst>
          </p:cNvPr>
          <p:cNvSpPr txBox="1">
            <a:spLocks/>
          </p:cNvSpPr>
          <p:nvPr/>
        </p:nvSpPr>
        <p:spPr>
          <a:xfrm>
            <a:off x="7168127" y="2621621"/>
            <a:ext cx="1230868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3. Merged</a:t>
            </a:r>
          </a:p>
        </p:txBody>
      </p:sp>
    </p:spTree>
    <p:extLst>
      <p:ext uri="{BB962C8B-B14F-4D97-AF65-F5344CB8AC3E}">
        <p14:creationId xmlns:p14="http://schemas.microsoft.com/office/powerpoint/2010/main" val="73203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0.13889 -0.17624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-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5679E-6 L 0.19409 -4.5679E-6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13594 -0.00061 " pathEditMode="relative" rAng="0" ptsTypes="AA">
                                      <p:cBhvr>
                                        <p:cTn id="4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0.13455 0.18179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907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09 -4.5679E-6 L 0.40521 0.00371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21" grpId="0" animBg="1"/>
      <p:bldP spid="22" grpId="0" animBg="1"/>
      <p:bldP spid="23" grpId="0"/>
      <p:bldP spid="24" grpId="0"/>
      <p:bldP spid="25" grpId="0" animBg="1"/>
      <p:bldP spid="26" grpId="0"/>
      <p:bldP spid="37" grpId="0"/>
      <p:bldP spid="33" grpId="0" animBg="1"/>
      <p:bldP spid="34" grpId="0"/>
      <p:bldP spid="36" grpId="0"/>
      <p:bldP spid="36" grpId="1"/>
      <p:bldP spid="39" grpId="0"/>
      <p:bldP spid="39" grpId="1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CONFLICTS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519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Outline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is Version Control &amp; </a:t>
            </a:r>
            <a:r>
              <a:rPr lang="en-US" err="1"/>
              <a:t>Github</a:t>
            </a:r>
            <a:endParaRPr lang="en-US"/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Commits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Branching &amp; Merge Conflicts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Pull Requests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88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EDA5F6-01B6-44A8-B116-AE63BE444F1D}"/>
              </a:ext>
            </a:extLst>
          </p:cNvPr>
          <p:cNvCxnSpPr>
            <a:cxnSpLocks/>
          </p:cNvCxnSpPr>
          <p:nvPr/>
        </p:nvCxnSpPr>
        <p:spPr>
          <a:xfrm>
            <a:off x="3738039" y="3110730"/>
            <a:ext cx="3380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5405963" y="2945785"/>
            <a:ext cx="1892517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903912" y="2229149"/>
            <a:ext cx="1015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33D666D-4EA3-44DE-9069-2C7CF66ECFF6}"/>
              </a:ext>
            </a:extLst>
          </p:cNvPr>
          <p:cNvSpPr/>
          <p:nvPr/>
        </p:nvSpPr>
        <p:spPr>
          <a:xfrm>
            <a:off x="4813912" y="2060433"/>
            <a:ext cx="1242844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6099356" y="2229149"/>
            <a:ext cx="1045484" cy="8179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F2E15-20E0-42CE-B981-2F935B00E8A6}"/>
              </a:ext>
            </a:extLst>
          </p:cNvPr>
          <p:cNvSpPr/>
          <p:nvPr/>
        </p:nvSpPr>
        <p:spPr>
          <a:xfrm rot="2219020">
            <a:off x="5847184" y="2508117"/>
            <a:ext cx="1574448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Branching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919356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549917" y="237809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docs/B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65DA6E-45F0-4DDF-88B5-A79E6CD77679}"/>
              </a:ext>
            </a:extLst>
          </p:cNvPr>
          <p:cNvSpPr/>
          <p:nvPr/>
        </p:nvSpPr>
        <p:spPr>
          <a:xfrm>
            <a:off x="5368113" y="30127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78A321AC-9B81-45FA-96A2-69682290DA75}"/>
              </a:ext>
            </a:extLst>
          </p:cNvPr>
          <p:cNvSpPr txBox="1">
            <a:spLocks/>
          </p:cNvSpPr>
          <p:nvPr/>
        </p:nvSpPr>
        <p:spPr>
          <a:xfrm>
            <a:off x="4975894" y="325120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</p:spTree>
    <p:extLst>
      <p:ext uri="{BB962C8B-B14F-4D97-AF65-F5344CB8AC3E}">
        <p14:creationId xmlns:p14="http://schemas.microsoft.com/office/powerpoint/2010/main" val="5548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13594 -0.0006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22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EDA5F6-01B6-44A8-B116-AE63BE444F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738039" y="3110730"/>
            <a:ext cx="3380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47C80-CB69-43B6-9DA1-8B29798251B7}"/>
              </a:ext>
            </a:extLst>
          </p:cNvPr>
          <p:cNvSpPr/>
          <p:nvPr/>
        </p:nvSpPr>
        <p:spPr>
          <a:xfrm>
            <a:off x="5405963" y="2945785"/>
            <a:ext cx="1892517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BE85F0-C2CF-456C-8BC8-8B72A609D31F}"/>
              </a:ext>
            </a:extLst>
          </p:cNvPr>
          <p:cNvCxnSpPr>
            <a:cxnSpLocks/>
            <a:stCxn id="7" idx="7"/>
            <a:endCxn id="21" idx="3"/>
          </p:cNvCxnSpPr>
          <p:nvPr/>
        </p:nvCxnSpPr>
        <p:spPr>
          <a:xfrm flipV="1">
            <a:off x="3711679" y="2292789"/>
            <a:ext cx="1038593" cy="7423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29A63-CEF5-41DC-8F2B-E20A56F3DD0C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903912" y="2229149"/>
            <a:ext cx="1015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DD845-F4B5-4648-B243-A28170F6A25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6099356" y="2229149"/>
            <a:ext cx="1045484" cy="8179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F2E15-20E0-42CE-B981-2F935B00E8A6}"/>
              </a:ext>
            </a:extLst>
          </p:cNvPr>
          <p:cNvSpPr/>
          <p:nvPr/>
        </p:nvSpPr>
        <p:spPr>
          <a:xfrm rot="2219020">
            <a:off x="5847184" y="2508117"/>
            <a:ext cx="1574448" cy="29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2B190-7865-47F7-9F3D-94ED428468A7}"/>
              </a:ext>
            </a:extLst>
          </p:cNvPr>
          <p:cNvCxnSpPr>
            <a:stCxn id="2" idx="2"/>
            <a:endCxn id="7" idx="6"/>
          </p:cNvCxnSpPr>
          <p:nvPr/>
        </p:nvCxnSpPr>
        <p:spPr>
          <a:xfrm>
            <a:off x="1238250" y="3098800"/>
            <a:ext cx="2499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Branching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2DDBEE-16C9-4EC4-BEC3-43A7DE28341B}"/>
              </a:ext>
            </a:extLst>
          </p:cNvPr>
          <p:cNvSpPr/>
          <p:nvPr/>
        </p:nvSpPr>
        <p:spPr>
          <a:xfrm>
            <a:off x="123825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055FD-81C0-4ADD-A064-014AAB7F6619}"/>
              </a:ext>
            </a:extLst>
          </p:cNvPr>
          <p:cNvSpPr/>
          <p:nvPr/>
        </p:nvSpPr>
        <p:spPr>
          <a:xfrm>
            <a:off x="2397510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FB0E97-1AB2-4031-BA65-6EB555B0D85C}"/>
              </a:ext>
            </a:extLst>
          </p:cNvPr>
          <p:cNvSpPr/>
          <p:nvPr/>
        </p:nvSpPr>
        <p:spPr>
          <a:xfrm>
            <a:off x="3558039" y="3008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32E21E8C-99AA-49A5-8B45-3048CC7B11F9}"/>
              </a:ext>
            </a:extLst>
          </p:cNvPr>
          <p:cNvSpPr txBox="1">
            <a:spLocks/>
          </p:cNvSpPr>
          <p:nvPr/>
        </p:nvSpPr>
        <p:spPr>
          <a:xfrm>
            <a:off x="86881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 README</a:t>
            </a:r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3FEE4D94-D052-40B4-AC1B-04EFB980E95B}"/>
              </a:ext>
            </a:extLst>
          </p:cNvPr>
          <p:cNvSpPr txBox="1">
            <a:spLocks/>
          </p:cNvSpPr>
          <p:nvPr/>
        </p:nvSpPr>
        <p:spPr>
          <a:xfrm>
            <a:off x="1908873" y="3239010"/>
            <a:ext cx="1067696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DB9788FC-13B9-4D4B-B2E5-3565320FA592}"/>
              </a:ext>
            </a:extLst>
          </p:cNvPr>
          <p:cNvSpPr txBox="1">
            <a:spLocks/>
          </p:cNvSpPr>
          <p:nvPr/>
        </p:nvSpPr>
        <p:spPr>
          <a:xfrm>
            <a:off x="3172160" y="323901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72C98181-B28A-414C-8586-49D16DB92DA0}"/>
              </a:ext>
            </a:extLst>
          </p:cNvPr>
          <p:cNvSpPr txBox="1">
            <a:spLocks/>
          </p:cNvSpPr>
          <p:nvPr/>
        </p:nvSpPr>
        <p:spPr>
          <a:xfrm>
            <a:off x="499371" y="263686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chemeClr val="accent1"/>
                </a:solidFill>
              </a:rPr>
              <a:t>main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08C62-C5A3-4397-8299-C85F77D25106}"/>
              </a:ext>
            </a:extLst>
          </p:cNvPr>
          <p:cNvSpPr/>
          <p:nvPr/>
        </p:nvSpPr>
        <p:spPr>
          <a:xfrm>
            <a:off x="4723912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5F606-5371-469E-B641-1E16F68A9629}"/>
              </a:ext>
            </a:extLst>
          </p:cNvPr>
          <p:cNvSpPr/>
          <p:nvPr/>
        </p:nvSpPr>
        <p:spPr>
          <a:xfrm>
            <a:off x="5919356" y="2139149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Google Shape;132;p19">
            <a:extLst>
              <a:ext uri="{FF2B5EF4-FFF2-40B4-BE49-F238E27FC236}">
                <a16:creationId xmlns:a16="http://schemas.microsoft.com/office/drawing/2014/main" id="{50EF467C-5C0D-4BB2-9FEA-7E82E106626E}"/>
              </a:ext>
            </a:extLst>
          </p:cNvPr>
          <p:cNvSpPr txBox="1">
            <a:spLocks/>
          </p:cNvSpPr>
          <p:nvPr/>
        </p:nvSpPr>
        <p:spPr>
          <a:xfrm>
            <a:off x="4361039" y="2367843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Add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B.txt</a:t>
            </a:r>
          </a:p>
        </p:txBody>
      </p:sp>
      <p:sp>
        <p:nvSpPr>
          <p:cNvPr id="24" name="Google Shape;132;p19">
            <a:extLst>
              <a:ext uri="{FF2B5EF4-FFF2-40B4-BE49-F238E27FC236}">
                <a16:creationId xmlns:a16="http://schemas.microsoft.com/office/drawing/2014/main" id="{D2928466-BD93-46FE-805D-499E0C89E897}"/>
              </a:ext>
            </a:extLst>
          </p:cNvPr>
          <p:cNvSpPr txBox="1">
            <a:spLocks/>
          </p:cNvSpPr>
          <p:nvPr/>
        </p:nvSpPr>
        <p:spPr>
          <a:xfrm>
            <a:off x="5549917" y="237809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DD0B65-DADF-4BDB-93C0-9AC6BD0DA373}"/>
              </a:ext>
            </a:extLst>
          </p:cNvPr>
          <p:cNvSpPr/>
          <p:nvPr/>
        </p:nvSpPr>
        <p:spPr>
          <a:xfrm>
            <a:off x="7118480" y="302073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Google Shape;132;p19">
            <a:extLst>
              <a:ext uri="{FF2B5EF4-FFF2-40B4-BE49-F238E27FC236}">
                <a16:creationId xmlns:a16="http://schemas.microsoft.com/office/drawing/2014/main" id="{FF04DEFF-3943-491F-860E-18AF2B1586F0}"/>
              </a:ext>
            </a:extLst>
          </p:cNvPr>
          <p:cNvSpPr txBox="1">
            <a:spLocks/>
          </p:cNvSpPr>
          <p:nvPr/>
        </p:nvSpPr>
        <p:spPr>
          <a:xfrm>
            <a:off x="6738795" y="3246771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Merged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dev-B</a:t>
            </a:r>
          </a:p>
        </p:txBody>
      </p:sp>
      <p:sp>
        <p:nvSpPr>
          <p:cNvPr id="37" name="Google Shape;132;p19">
            <a:extLst>
              <a:ext uri="{FF2B5EF4-FFF2-40B4-BE49-F238E27FC236}">
                <a16:creationId xmlns:a16="http://schemas.microsoft.com/office/drawing/2014/main" id="{066EBDC9-8CC1-4C62-9C76-31E620A1C240}"/>
              </a:ext>
            </a:extLst>
          </p:cNvPr>
          <p:cNvSpPr txBox="1">
            <a:spLocks/>
          </p:cNvSpPr>
          <p:nvPr/>
        </p:nvSpPr>
        <p:spPr>
          <a:xfrm>
            <a:off x="3950942" y="1820690"/>
            <a:ext cx="918879" cy="38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>
                <a:solidFill>
                  <a:srgbClr val="C00000"/>
                </a:solidFill>
              </a:rPr>
              <a:t>docs/B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672E87-49A7-4945-AF9A-C99AC0B7D509}"/>
              </a:ext>
            </a:extLst>
          </p:cNvPr>
          <p:cNvSpPr/>
          <p:nvPr/>
        </p:nvSpPr>
        <p:spPr>
          <a:xfrm>
            <a:off x="868810" y="114026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D01CDD-F4F7-4E7A-91E4-35904D2F2E94}"/>
              </a:ext>
            </a:extLst>
          </p:cNvPr>
          <p:cNvSpPr/>
          <p:nvPr/>
        </p:nvSpPr>
        <p:spPr>
          <a:xfrm>
            <a:off x="1967689" y="1140260"/>
            <a:ext cx="180000" cy="180000"/>
          </a:xfrm>
          <a:prstGeom prst="ellipse">
            <a:avLst/>
          </a:prstGeom>
          <a:solidFill>
            <a:srgbClr val="E739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Google Shape;132;p19">
            <a:extLst>
              <a:ext uri="{FF2B5EF4-FFF2-40B4-BE49-F238E27FC236}">
                <a16:creationId xmlns:a16="http://schemas.microsoft.com/office/drawing/2014/main" id="{2C81D379-8BD6-459F-8330-EEB5FE2E09BA}"/>
              </a:ext>
            </a:extLst>
          </p:cNvPr>
          <p:cNvSpPr txBox="1">
            <a:spLocks/>
          </p:cNvSpPr>
          <p:nvPr/>
        </p:nvSpPr>
        <p:spPr>
          <a:xfrm>
            <a:off x="958810" y="1052892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A</a:t>
            </a:r>
          </a:p>
        </p:txBody>
      </p:sp>
      <p:sp>
        <p:nvSpPr>
          <p:cNvPr id="45" name="Google Shape;132;p19">
            <a:extLst>
              <a:ext uri="{FF2B5EF4-FFF2-40B4-BE49-F238E27FC236}">
                <a16:creationId xmlns:a16="http://schemas.microsoft.com/office/drawing/2014/main" id="{AC70BB51-8AA3-43E5-8BBC-C14091E46633}"/>
              </a:ext>
            </a:extLst>
          </p:cNvPr>
          <p:cNvSpPr txBox="1">
            <a:spLocks/>
          </p:cNvSpPr>
          <p:nvPr/>
        </p:nvSpPr>
        <p:spPr>
          <a:xfrm>
            <a:off x="2057689" y="1051781"/>
            <a:ext cx="918879" cy="2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/>
              <a:t>Person 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65DA6E-45F0-4DDF-88B5-A79E6CD77679}"/>
              </a:ext>
            </a:extLst>
          </p:cNvPr>
          <p:cNvSpPr/>
          <p:nvPr/>
        </p:nvSpPr>
        <p:spPr>
          <a:xfrm>
            <a:off x="5368113" y="30127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Google Shape;132;p19">
            <a:extLst>
              <a:ext uri="{FF2B5EF4-FFF2-40B4-BE49-F238E27FC236}">
                <a16:creationId xmlns:a16="http://schemas.microsoft.com/office/drawing/2014/main" id="{78A321AC-9B81-45FA-96A2-69682290DA75}"/>
              </a:ext>
            </a:extLst>
          </p:cNvPr>
          <p:cNvSpPr txBox="1">
            <a:spLocks/>
          </p:cNvSpPr>
          <p:nvPr/>
        </p:nvSpPr>
        <p:spPr>
          <a:xfrm>
            <a:off x="4975894" y="3251200"/>
            <a:ext cx="918879" cy="55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Edit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README</a:t>
            </a:r>
          </a:p>
        </p:txBody>
      </p:sp>
      <p:pic>
        <p:nvPicPr>
          <p:cNvPr id="36" name="Graphic 35" descr="Warning">
            <a:extLst>
              <a:ext uri="{FF2B5EF4-FFF2-40B4-BE49-F238E27FC236}">
                <a16:creationId xmlns:a16="http://schemas.microsoft.com/office/drawing/2014/main" id="{937AD1EE-1950-4DD8-9529-357CA502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9054" y="2532968"/>
            <a:ext cx="514122" cy="5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0.13455 0.1817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9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0.2276 0.00278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1" grpId="1" animBg="1"/>
      <p:bldP spid="25" grpId="0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Conflicts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41760" y="1468350"/>
            <a:ext cx="4071908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/>
              <a:t>Don’t have merge conflicts!</a:t>
            </a:r>
          </a:p>
          <a:p>
            <a:pPr marL="342900" indent="-342900"/>
            <a:r>
              <a:rPr lang="en-US"/>
              <a:t>Small features/fixes</a:t>
            </a:r>
          </a:p>
          <a:p>
            <a:pPr marL="342900" indent="-342900"/>
            <a:r>
              <a:rPr lang="en-US"/>
              <a:t>Pull &amp; update often</a:t>
            </a:r>
          </a:p>
          <a:p>
            <a:pPr marL="342900" indent="-342900"/>
            <a:r>
              <a:rPr lang="en-US"/>
              <a:t>Be mindful of conflict during project planning</a:t>
            </a:r>
          </a:p>
          <a:p>
            <a:pPr marL="342900" indent="-342900"/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52</a:t>
            </a:fld>
            <a:endParaRPr/>
          </a:p>
        </p:txBody>
      </p:sp>
      <p:pic>
        <p:nvPicPr>
          <p:cNvPr id="3" name="Graphic 2" descr="Warning">
            <a:extLst>
              <a:ext uri="{FF2B5EF4-FFF2-40B4-BE49-F238E27FC236}">
                <a16:creationId xmlns:a16="http://schemas.microsoft.com/office/drawing/2014/main" id="{5E57DD66-C839-4704-8613-00E9144C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337" y="1706522"/>
            <a:ext cx="2354608" cy="23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6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Extras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What we don't have time for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Picture 2" descr="xkcd: Git Commit">
            <a:extLst>
              <a:ext uri="{FF2B5EF4-FFF2-40B4-BE49-F238E27FC236}">
                <a16:creationId xmlns:a16="http://schemas.microsoft.com/office/drawing/2014/main" id="{8FA896C2-9609-840A-2C21-01CCD894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23" y="646094"/>
            <a:ext cx="2743199" cy="1565311"/>
          </a:xfrm>
          <a:prstGeom prst="rect">
            <a:avLst/>
          </a:prstGeom>
        </p:spPr>
      </p:pic>
      <p:pic>
        <p:nvPicPr>
          <p:cNvPr id="4" name="Picture 3" descr="xkcd: Git">
            <a:extLst>
              <a:ext uri="{FF2B5EF4-FFF2-40B4-BE49-F238E27FC236}">
                <a16:creationId xmlns:a16="http://schemas.microsoft.com/office/drawing/2014/main" id="{A888B4AC-DDAD-811C-E612-36E9AB57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71" y="715833"/>
            <a:ext cx="2309411" cy="33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9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3EF1BEF-DCD2-3636-835E-CB79856C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8E8B703F-E62A-027E-55E2-4EF3DF0A02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Ignore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D580664B-C118-B6F6-1B12-385A5BCE5E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When you got other files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2F28606D-70BF-1E4D-E6F9-30B1BE0C0E80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930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BFCEBED-A0AE-C9EF-9E2E-5C56C42D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7C64EBAE-76F4-B860-F09F-3CF7DFD57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Ignore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528E1C5D-117C-97A8-78DB-4AA2C3DB7B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97891-F654-F3A3-7021-BAA41205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2" y="1643799"/>
            <a:ext cx="4156096" cy="194012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5D59F7-CAEA-9750-50AD-638ED6386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56" y="1289736"/>
            <a:ext cx="4151772" cy="2641257"/>
          </a:xfrm>
          <a:prstGeom prst="rect">
            <a:avLst/>
          </a:prstGeom>
        </p:spPr>
      </p:pic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1951A3C9-1DDB-C7BF-22B9-D0D2A7214364}"/>
              </a:ext>
            </a:extLst>
          </p:cNvPr>
          <p:cNvSpPr txBox="1">
            <a:spLocks/>
          </p:cNvSpPr>
          <p:nvPr/>
        </p:nvSpPr>
        <p:spPr>
          <a:xfrm>
            <a:off x="270084" y="4142629"/>
            <a:ext cx="8193239" cy="45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">
                <a:hlinkClick r:id="rId5"/>
              </a:rPr>
              <a:t>github.com/github/gitignore</a:t>
            </a:r>
          </a:p>
        </p:txBody>
      </p:sp>
    </p:spTree>
    <p:extLst>
      <p:ext uri="{BB962C8B-B14F-4D97-AF65-F5344CB8AC3E}">
        <p14:creationId xmlns:p14="http://schemas.microsoft.com/office/powerpoint/2010/main" val="3246571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D78B629-0694-8ECC-76B9-162934A8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20F5FB82-DAF9-B5CE-39E1-2A36452D3F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Flow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88EDFBA5-E38C-F323-D702-29C721C605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When you </a:t>
            </a:r>
            <a:r>
              <a:rPr lang="en-US" err="1"/>
              <a:t>gotta</a:t>
            </a:r>
            <a:r>
              <a:rPr lang="en-US"/>
              <a:t> code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770FBCA4-78FB-0AA7-24EF-4419BD9DE79E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2" name="Picture 1" descr="A successful Git branching model » nvie.com">
            <a:extLst>
              <a:ext uri="{FF2B5EF4-FFF2-40B4-BE49-F238E27FC236}">
                <a16:creationId xmlns:a16="http://schemas.microsoft.com/office/drawing/2014/main" id="{CB240075-A66C-79B6-3BA1-F1E2C2C2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4" y="485546"/>
            <a:ext cx="2743200" cy="36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53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Flow</a:t>
            </a:r>
            <a:endParaRPr lang="en-US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1026" name="Picture 2" descr="Git Branching Strategy · WaveMaker Docs">
            <a:extLst>
              <a:ext uri="{FF2B5EF4-FFF2-40B4-BE49-F238E27FC236}">
                <a16:creationId xmlns:a16="http://schemas.microsoft.com/office/drawing/2014/main" id="{C9C21ACA-E768-4B82-B286-9ECD5AAB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27" y="1424162"/>
            <a:ext cx="555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DDE535F-1716-4E8D-81DF-29F018C77D18}"/>
              </a:ext>
            </a:extLst>
          </p:cNvPr>
          <p:cNvSpPr/>
          <p:nvPr/>
        </p:nvSpPr>
        <p:spPr>
          <a:xfrm rot="18232025">
            <a:off x="2629736" y="1990248"/>
            <a:ext cx="393792" cy="30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9A17EC6-DC6E-4A37-B9D5-8B8B25FC093C}"/>
              </a:ext>
            </a:extLst>
          </p:cNvPr>
          <p:cNvSpPr/>
          <p:nvPr/>
        </p:nvSpPr>
        <p:spPr>
          <a:xfrm rot="3753621">
            <a:off x="3763281" y="3070156"/>
            <a:ext cx="393792" cy="30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93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Flow</a:t>
            </a:r>
            <a:endParaRPr lang="en-US" sz="3000">
              <a:solidFill>
                <a:srgbClr val="000000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55C627-2C81-4C04-B7F5-A331A7C4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531" y="1158365"/>
            <a:ext cx="5184937" cy="33313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8E90AA0-C994-420A-A812-23F18680DE2A}"/>
              </a:ext>
            </a:extLst>
          </p:cNvPr>
          <p:cNvSpPr/>
          <p:nvPr/>
        </p:nvSpPr>
        <p:spPr>
          <a:xfrm>
            <a:off x="1955615" y="2580410"/>
            <a:ext cx="360420" cy="353746"/>
          </a:xfrm>
          <a:prstGeom prst="ellipse">
            <a:avLst/>
          </a:prstGeom>
          <a:noFill/>
          <a:ln w="38100">
            <a:solidFill>
              <a:srgbClr val="E7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3FA83F-03E5-4BDD-BE55-890243A9887C}"/>
              </a:ext>
            </a:extLst>
          </p:cNvPr>
          <p:cNvSpPr/>
          <p:nvPr/>
        </p:nvSpPr>
        <p:spPr>
          <a:xfrm>
            <a:off x="2755437" y="3373558"/>
            <a:ext cx="360420" cy="353746"/>
          </a:xfrm>
          <a:prstGeom prst="ellipse">
            <a:avLst/>
          </a:prstGeom>
          <a:noFill/>
          <a:ln w="38100">
            <a:solidFill>
              <a:srgbClr val="E7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E7EDC1AE-5D73-4A0A-8609-B5800A241C5E}"/>
              </a:ext>
            </a:extLst>
          </p:cNvPr>
          <p:cNvSpPr txBox="1">
            <a:spLocks/>
          </p:cNvSpPr>
          <p:nvPr/>
        </p:nvSpPr>
        <p:spPr>
          <a:xfrm>
            <a:off x="967070" y="4391902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SG" sz="1200"/>
              <a:t>https://www.atlassian.com/git/tutorials/comparing-workflows/gitflow-workflow</a:t>
            </a:r>
            <a:endParaRPr lang="en" sz="1200"/>
          </a:p>
        </p:txBody>
      </p:sp>
    </p:spTree>
    <p:extLst>
      <p:ext uri="{BB962C8B-B14F-4D97-AF65-F5344CB8AC3E}">
        <p14:creationId xmlns:p14="http://schemas.microsoft.com/office/powerpoint/2010/main" val="7177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E8A56EF-3622-839F-41CC-BCBAD31E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AF542FC4-0250-BE46-AA91-90A86E89BD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Tools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CE7E4E40-2A9D-149E-5FDA-A62BCF446B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Better GUIs?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483B6073-9D4F-1EB6-15BC-624001C8B24D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05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</a:p>
          <a:p>
            <a:r>
              <a:rPr lang="en-SG">
                <a:solidFill>
                  <a:srgbClr val="0091EA"/>
                </a:solidFill>
              </a:rPr>
              <a:t>What is version control?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SG"/>
              <a:t>Why do we care?</a:t>
            </a:r>
            <a:endParaRPr lang="en-US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445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4FA3DA7F-B701-55A5-A452-6A904781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78C6AA8F-3696-68E9-516D-E7853602E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Tools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C1D28A14-0217-97A4-BC77-8CCACD9088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32109E-8C73-8415-4382-6B833B1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65" y="1007918"/>
            <a:ext cx="6331271" cy="39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7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F7FB62B-4D72-9111-15F0-044C116F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8CC18506-7511-AFDC-49E8-E14ABF3AC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Tools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1E10CEB6-8FB6-E5E4-2120-1B849BC07E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5F31E0-BFA9-A5D4-9B73-D2A6E968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6" y="1285874"/>
            <a:ext cx="4700412" cy="205669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3DC252-1AE7-A8B0-4A06-A18CDFB3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10" y="677333"/>
            <a:ext cx="4487625" cy="42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5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675EA62-167F-341C-F127-E13DEF8C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2971AEC0-BE2A-5B85-5EE2-4CC4DAAAB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Tools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1C8FB647-2899-D053-1C8A-79E54BB49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A2CEBC-DBC3-AA9B-F314-27BA1E6E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62" y="1008945"/>
            <a:ext cx="5426273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3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B41FDBE-A0AF-25A1-E549-0D440DFB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CAAC9881-65C3-1E0A-DEB7-587E673633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Providers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26933512-8EEF-0D10-1427-B6F2AA5AD2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There are others?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CB577702-7426-BD52-1F77-2FFC24156BEB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540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00CA907-55F8-5495-4DB0-A41B92F0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26D5EF84-222A-8B9D-B843-496F4429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Providers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094C8EC5-353F-9EE0-5B73-88F55FDA55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7482D9-A0A3-D28D-41BB-8A9BB226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85" y="1008944"/>
            <a:ext cx="4970228" cy="38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2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B24CA97-15E9-B83E-9CFC-B6AE141F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DE91FEED-E457-B31D-18FC-CA9052C8E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Providers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5298B16E-F4F6-AC76-C9CB-08709DFB19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11B5F5-6A78-5E43-F566-2FAEA285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97" y="1007918"/>
            <a:ext cx="6532214" cy="3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29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ECDCBBB5-99A4-85C5-F1CE-4CB24C7E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9BB3C20F-AEB4-7B5E-1A9E-FBF26FF4A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Providers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3FAAF4FA-8084-2FB9-795D-DC9D9DAF6F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8F5C97-DD94-A436-151F-DAB55670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25" y="964210"/>
            <a:ext cx="5021678" cy="39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3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4492255E-30E1-6ADF-C0BD-FE1BF6FED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431A778E-72BA-5CE2-43C2-620778A6C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Providers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57D7C52C-EFB9-FFF2-EBED-746EB799DD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EF6754-723F-3BD5-C81B-8D001C7E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4" y="1008944"/>
            <a:ext cx="6615545" cy="39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7DCF5D86-BAA6-D0BF-6EEC-D7BF7850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D8667FBB-D39E-73D8-CE34-0DA83407C6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Providers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CB488DE3-44F7-1314-142B-ADE8AB3906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5E55F7-88C3-61E5-F11B-0BB495A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98" y="1007917"/>
            <a:ext cx="6548005" cy="36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5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5D64592-93A5-E796-9411-A5D93CE4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7129C735-7BA6-2374-588B-C43779C094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Forking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32C8A21A-32BD-D076-C451-4F8443CF9C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The social part of </a:t>
            </a:r>
            <a:r>
              <a:rPr lang="en-US" err="1"/>
              <a:t>Github</a:t>
            </a:r>
            <a:r>
              <a:rPr lang="en-US"/>
              <a:t> (And FOSS)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1796C991-F472-01D6-2C6D-5C5745280C07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7DD779-8BD7-9B8A-B5F2-5FC1A068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96" y="521583"/>
            <a:ext cx="6651434" cy="17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3525837"/>
            <a:ext cx="3675300" cy="11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Collaborate</a:t>
            </a:r>
            <a:endParaRPr b="1"/>
          </a:p>
          <a:p>
            <a:pPr marL="0" indent="0" algn="ctr">
              <a:buNone/>
            </a:pPr>
            <a:r>
              <a:rPr lang="en"/>
              <a:t>Create anything with other people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000"/>
              <a:t>What is version control?</a:t>
            </a:r>
            <a:endParaRPr lang="en-US" sz="30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3525837"/>
            <a:ext cx="3675300" cy="11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Track &amp; revert changes</a:t>
            </a:r>
            <a:endParaRPr b="1"/>
          </a:p>
          <a:p>
            <a:pPr marL="0" indent="0" algn="ctr">
              <a:buNone/>
            </a:pPr>
            <a:r>
              <a:rPr lang="en"/>
              <a:t>See changes that have been made or going back in time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39A181-5BA1-A752-50C8-043D552702CD}"/>
              </a:ext>
            </a:extLst>
          </p:cNvPr>
          <p:cNvSpPr/>
          <p:nvPr/>
        </p:nvSpPr>
        <p:spPr>
          <a:xfrm>
            <a:off x="1535906" y="1190623"/>
            <a:ext cx="2174874" cy="215899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7457D0-CF30-B239-86D0-6A3B76113C39}"/>
              </a:ext>
            </a:extLst>
          </p:cNvPr>
          <p:cNvSpPr/>
          <p:nvPr/>
        </p:nvSpPr>
        <p:spPr>
          <a:xfrm>
            <a:off x="5433219" y="1190623"/>
            <a:ext cx="2174874" cy="215899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6" descr="Stopwatch 33% outline">
            <a:extLst>
              <a:ext uri="{FF2B5EF4-FFF2-40B4-BE49-F238E27FC236}">
                <a16:creationId xmlns:a16="http://schemas.microsoft.com/office/drawing/2014/main" id="{89F58E01-236B-C4C2-D2B7-9D66AAE56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4363" y="1447800"/>
            <a:ext cx="1636712" cy="1636712"/>
          </a:xfrm>
          <a:prstGeom prst="rect">
            <a:avLst/>
          </a:prstGeom>
        </p:spPr>
      </p:pic>
      <p:pic>
        <p:nvPicPr>
          <p:cNvPr id="7" name="Graphic 7" descr="Group of men with solid fill">
            <a:extLst>
              <a:ext uri="{FF2B5EF4-FFF2-40B4-BE49-F238E27FC236}">
                <a16:creationId xmlns:a16="http://schemas.microsoft.com/office/drawing/2014/main" id="{D0B78CE1-76B6-F27F-E594-5BDAE25AE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471613"/>
            <a:ext cx="1589087" cy="15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  <p:bldP spid="134" grpId="0" uiExpand="1" build="p"/>
      <p:bldP spid="4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Forking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8" name="Picture 7" descr="https://github.githubassets.com/images/modules/logos_page/GitHub-Mark.png">
            <a:extLst>
              <a:ext uri="{FF2B5EF4-FFF2-40B4-BE49-F238E27FC236}">
                <a16:creationId xmlns:a16="http://schemas.microsoft.com/office/drawing/2014/main" id="{ECCB438E-DC19-43E5-9B39-778F33A03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67" y="1062945"/>
            <a:ext cx="1149060" cy="11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7D9AF418-8C9E-43C4-B891-8E146B1EB4BA}"/>
              </a:ext>
            </a:extLst>
          </p:cNvPr>
          <p:cNvSpPr txBox="1">
            <a:spLocks/>
          </p:cNvSpPr>
          <p:nvPr/>
        </p:nvSpPr>
        <p:spPr>
          <a:xfrm>
            <a:off x="1998383" y="2191675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/>
              <a:t>You</a:t>
            </a:r>
          </a:p>
        </p:txBody>
      </p: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6E6DE50E-8BE0-4C84-92EF-E7F43FCEF913}"/>
              </a:ext>
            </a:extLst>
          </p:cNvPr>
          <p:cNvSpPr txBox="1">
            <a:spLocks/>
          </p:cNvSpPr>
          <p:nvPr/>
        </p:nvSpPr>
        <p:spPr>
          <a:xfrm>
            <a:off x="4998513" y="2205046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/>
              <a:t>User B</a:t>
            </a:r>
          </a:p>
        </p:txBody>
      </p:sp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6C020D4F-61E7-497C-A927-E95A37372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914" y="1637475"/>
            <a:ext cx="706910" cy="706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37BD01-10AD-4453-BE73-4A82218FF537}"/>
              </a:ext>
            </a:extLst>
          </p:cNvPr>
          <p:cNvSpPr/>
          <p:nvPr/>
        </p:nvSpPr>
        <p:spPr>
          <a:xfrm>
            <a:off x="1873847" y="2683615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FDB566-92CC-4632-A17B-A598115250A7}"/>
              </a:ext>
            </a:extLst>
          </p:cNvPr>
          <p:cNvSpPr/>
          <p:nvPr/>
        </p:nvSpPr>
        <p:spPr>
          <a:xfrm>
            <a:off x="4872314" y="2674194"/>
            <a:ext cx="2302039" cy="18951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Graphic 17" descr="Open folder">
            <a:extLst>
              <a:ext uri="{FF2B5EF4-FFF2-40B4-BE49-F238E27FC236}">
                <a16:creationId xmlns:a16="http://schemas.microsoft.com/office/drawing/2014/main" id="{4DA8BE86-D2EC-4EBE-A0D7-FACB28BB3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9118" y="2804041"/>
            <a:ext cx="1100130" cy="1100130"/>
          </a:xfrm>
          <a:prstGeom prst="rect">
            <a:avLst/>
          </a:prstGeom>
        </p:spPr>
      </p:pic>
      <p:pic>
        <p:nvPicPr>
          <p:cNvPr id="19" name="Graphic 18" descr="Open folder">
            <a:extLst>
              <a:ext uri="{FF2B5EF4-FFF2-40B4-BE49-F238E27FC236}">
                <a16:creationId xmlns:a16="http://schemas.microsoft.com/office/drawing/2014/main" id="{F6E415D4-ED69-4E05-A03A-9674FD938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4087" y="2806538"/>
            <a:ext cx="1100130" cy="1100130"/>
          </a:xfrm>
          <a:prstGeom prst="rect">
            <a:avLst/>
          </a:prstGeom>
        </p:spPr>
      </p:pic>
      <p:sp>
        <p:nvSpPr>
          <p:cNvPr id="21" name="Google Shape;132;p19">
            <a:extLst>
              <a:ext uri="{FF2B5EF4-FFF2-40B4-BE49-F238E27FC236}">
                <a16:creationId xmlns:a16="http://schemas.microsoft.com/office/drawing/2014/main" id="{6024A316-D564-442A-83BC-B67F0D722736}"/>
              </a:ext>
            </a:extLst>
          </p:cNvPr>
          <p:cNvSpPr txBox="1">
            <a:spLocks/>
          </p:cNvSpPr>
          <p:nvPr/>
        </p:nvSpPr>
        <p:spPr>
          <a:xfrm>
            <a:off x="5007668" y="3770567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Cool Project</a:t>
            </a:r>
          </a:p>
        </p:txBody>
      </p:sp>
      <p:sp>
        <p:nvSpPr>
          <p:cNvPr id="22" name="Google Shape;132;p19">
            <a:extLst>
              <a:ext uri="{FF2B5EF4-FFF2-40B4-BE49-F238E27FC236}">
                <a16:creationId xmlns:a16="http://schemas.microsoft.com/office/drawing/2014/main" id="{21C6985C-BA34-4152-86B0-F8E77B8ABD9F}"/>
              </a:ext>
            </a:extLst>
          </p:cNvPr>
          <p:cNvSpPr txBox="1">
            <a:spLocks/>
          </p:cNvSpPr>
          <p:nvPr/>
        </p:nvSpPr>
        <p:spPr>
          <a:xfrm>
            <a:off x="5010297" y="3773014"/>
            <a:ext cx="2052968" cy="4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400"/>
              <a:t>Cool Project</a:t>
            </a:r>
          </a:p>
        </p:txBody>
      </p:sp>
      <p:pic>
        <p:nvPicPr>
          <p:cNvPr id="17" name="Picture 16" descr="https://github.githubassets.com/images/modules/logos_page/GitHub-Mark.png">
            <a:extLst>
              <a:ext uri="{FF2B5EF4-FFF2-40B4-BE49-F238E27FC236}">
                <a16:creationId xmlns:a16="http://schemas.microsoft.com/office/drawing/2014/main" id="{89765B3E-69E2-403D-BE04-E55B8A53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76" y="1062945"/>
            <a:ext cx="1149060" cy="11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Cloud">
            <a:extLst>
              <a:ext uri="{FF2B5EF4-FFF2-40B4-BE49-F238E27FC236}">
                <a16:creationId xmlns:a16="http://schemas.microsoft.com/office/drawing/2014/main" id="{E80119F5-ADF6-4DA1-8450-FF8BF9A27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6623" y="1637475"/>
            <a:ext cx="706910" cy="706910"/>
          </a:xfrm>
          <a:prstGeom prst="rect">
            <a:avLst/>
          </a:prstGeom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80D1D100-20CB-4E7D-8ACB-5A0EFD9B6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8863" y="925803"/>
            <a:ext cx="792840" cy="79284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3A670729-2E44-4E7A-93B7-CAA6AD98EF4F}"/>
              </a:ext>
            </a:extLst>
          </p:cNvPr>
          <p:cNvSpPr/>
          <p:nvPr/>
        </p:nvSpPr>
        <p:spPr>
          <a:xfrm>
            <a:off x="3584587" y="966308"/>
            <a:ext cx="621392" cy="632178"/>
          </a:xfrm>
          <a:prstGeom prst="noSmoking">
            <a:avLst>
              <a:gd name="adj" fmla="val 1470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5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64198E-7 L -0.32257 -0.0003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32274 -0.0033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might use it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1A5B-4F31-4B68-85D0-1EF0EA82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5" y="1274620"/>
            <a:ext cx="7842488" cy="2353578"/>
          </a:xfrm>
          <a:prstGeom prst="rect">
            <a:avLst/>
          </a:prstGeom>
        </p:spPr>
      </p:pic>
      <p:sp>
        <p:nvSpPr>
          <p:cNvPr id="8" name="Google Shape;132;p19">
            <a:extLst>
              <a:ext uri="{FF2B5EF4-FFF2-40B4-BE49-F238E27FC236}">
                <a16:creationId xmlns:a16="http://schemas.microsoft.com/office/drawing/2014/main" id="{986BFC23-7C22-47E5-B396-D8F1FA6A08E0}"/>
              </a:ext>
            </a:extLst>
          </p:cNvPr>
          <p:cNvSpPr txBox="1">
            <a:spLocks/>
          </p:cNvSpPr>
          <p:nvPr/>
        </p:nvSpPr>
        <p:spPr>
          <a:xfrm>
            <a:off x="967071" y="3664757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US"/>
              <a:t>If you want to make changes to a repo you don’t control, you can fork it then make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2497912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Forking Vs Cloning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E7EDC1AE-5D73-4A0A-8609-B5800A241C5E}"/>
              </a:ext>
            </a:extLst>
          </p:cNvPr>
          <p:cNvSpPr txBox="1">
            <a:spLocks/>
          </p:cNvSpPr>
          <p:nvPr/>
        </p:nvSpPr>
        <p:spPr>
          <a:xfrm>
            <a:off x="967070" y="4391902"/>
            <a:ext cx="7209857" cy="4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None/>
            </a:pPr>
            <a:r>
              <a:rPr lang="en-SG" sz="1200"/>
              <a:t>educative.io/answers/what-is-the-difference-between-forking-and-cloning-in-git</a:t>
            </a:r>
            <a:endParaRPr lang="en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B2D1F-7071-47E3-97D9-75491C38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70" y="1278663"/>
            <a:ext cx="3590856" cy="3179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68161-BCD0-41C0-883B-5A02FFE07FEE}"/>
              </a:ext>
            </a:extLst>
          </p:cNvPr>
          <p:cNvSpPr/>
          <p:nvPr/>
        </p:nvSpPr>
        <p:spPr>
          <a:xfrm>
            <a:off x="4979142" y="1862172"/>
            <a:ext cx="1501751" cy="2261787"/>
          </a:xfrm>
          <a:prstGeom prst="rect">
            <a:avLst/>
          </a:prstGeom>
          <a:noFill/>
          <a:ln>
            <a:solidFill>
              <a:srgbClr val="E7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966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CD01B32-7E4B-F321-B4AE-56A63AC2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D19CBD91-576B-93C6-9977-DF57B638B8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Config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518E945B-F174-0124-ECB8-1562FC97CB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When you got multiple identities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2361E1C4-799F-EB22-6367-9938EEEF834A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4347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5BC580C-EEB2-8B8E-9778-0CC93BF8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A9553C2F-8E26-C3C5-C9B5-1268CD9CA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Config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EFEE82D3-EE8A-2D18-B7EA-7242D9108E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C38AB0C-86B1-E091-CE01-2CA8F0D8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7" y="1360923"/>
            <a:ext cx="4000630" cy="251428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968403-1443-5388-795F-8B919F3F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697" y="1336075"/>
            <a:ext cx="456780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9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27D911F-CD0D-C023-BDC7-24B31706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160ED781-C552-2688-D00E-A73CA100D4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68485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Commands (Extra)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06E82E11-EA11-5B89-C84C-CA5561FC22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When you need the CLI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13AD6D9F-26B6-3A12-0B66-7A1D7DB0B824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402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D5CEF26-1412-ABEA-D745-B7B1AB16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>
            <a:extLst>
              <a:ext uri="{FF2B5EF4-FFF2-40B4-BE49-F238E27FC236}">
                <a16:creationId xmlns:a16="http://schemas.microsoft.com/office/drawing/2014/main" id="{BFCEC852-3853-82A1-DDEC-C5F5A60F04D6}"/>
              </a:ext>
            </a:extLst>
          </p:cNvPr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>
            <a:extLst>
              <a:ext uri="{FF2B5EF4-FFF2-40B4-BE49-F238E27FC236}">
                <a16:creationId xmlns:a16="http://schemas.microsoft.com/office/drawing/2014/main" id="{F9583525-CDA4-F84C-7906-8F3E96500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9969" y="1198186"/>
            <a:ext cx="2450927" cy="356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/>
              <a:t>rebase</a:t>
            </a:r>
          </a:p>
          <a:p>
            <a:pPr marL="342900" indent="-342900"/>
            <a:r>
              <a:rPr lang="en-US"/>
              <a:t>cherry-pick</a:t>
            </a:r>
          </a:p>
          <a:p>
            <a:pPr marL="342900" indent="-342900"/>
            <a:r>
              <a:rPr lang="en-US"/>
              <a:t>revert</a:t>
            </a:r>
          </a:p>
          <a:p>
            <a:pPr marL="342900" indent="-342900"/>
            <a:r>
              <a:rPr lang="en-US"/>
              <a:t>diff</a:t>
            </a:r>
          </a:p>
          <a:p>
            <a:pPr marL="342900" indent="-342900"/>
            <a:r>
              <a:rPr lang="en-US"/>
              <a:t>show</a:t>
            </a:r>
          </a:p>
          <a:p>
            <a:pPr marL="342900" indent="-342900"/>
            <a:r>
              <a:rPr lang="en-US"/>
              <a:t>rm</a:t>
            </a:r>
          </a:p>
          <a:p>
            <a:pPr marL="342900" indent="-342900"/>
            <a:r>
              <a:rPr lang="en-US"/>
              <a:t>reset</a:t>
            </a:r>
          </a:p>
          <a:p>
            <a:pPr marL="342900" indent="-342900"/>
            <a:r>
              <a:rPr lang="en-US"/>
              <a:t>submodule</a:t>
            </a:r>
            <a:br>
              <a:rPr lang="en-US"/>
            </a:br>
            <a:endParaRPr lang="en-US"/>
          </a:p>
        </p:txBody>
      </p:sp>
      <p:cxnSp>
        <p:nvCxnSpPr>
          <p:cNvPr id="153" name="Google Shape;153;p21">
            <a:extLst>
              <a:ext uri="{FF2B5EF4-FFF2-40B4-BE49-F238E27FC236}">
                <a16:creationId xmlns:a16="http://schemas.microsoft.com/office/drawing/2014/main" id="{09E09D0E-3B96-AA7F-F5DE-DD1DB837DE87}"/>
              </a:ext>
            </a:extLst>
          </p:cNvPr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>
            <a:extLst>
              <a:ext uri="{FF2B5EF4-FFF2-40B4-BE49-F238E27FC236}">
                <a16:creationId xmlns:a16="http://schemas.microsoft.com/office/drawing/2014/main" id="{D7D9F4AC-91AF-5F99-7E69-2C1E005CF35C}"/>
              </a:ext>
            </a:extLst>
          </p:cNvPr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>
            <a:extLst>
              <a:ext uri="{FF2B5EF4-FFF2-40B4-BE49-F238E27FC236}">
                <a16:creationId xmlns:a16="http://schemas.microsoft.com/office/drawing/2014/main" id="{7B6915ED-B5A0-D8C5-4C8A-5617EADA533F}"/>
              </a:ext>
            </a:extLst>
          </p:cNvPr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>
            <a:extLst>
              <a:ext uri="{FF2B5EF4-FFF2-40B4-BE49-F238E27FC236}">
                <a16:creationId xmlns:a16="http://schemas.microsoft.com/office/drawing/2014/main" id="{04AAEF0D-A023-6EF2-2028-CE92AEE33D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76</a:t>
            </a:fld>
            <a:endParaRPr/>
          </a:p>
        </p:txBody>
      </p:sp>
      <p:sp>
        <p:nvSpPr>
          <p:cNvPr id="4" name="Google Shape;133;p19">
            <a:extLst>
              <a:ext uri="{FF2B5EF4-FFF2-40B4-BE49-F238E27FC236}">
                <a16:creationId xmlns:a16="http://schemas.microsoft.com/office/drawing/2014/main" id="{9DBCE95E-5AE6-F3F5-6FF6-CE818295F0B7}"/>
              </a:ext>
            </a:extLst>
          </p:cNvPr>
          <p:cNvSpPr txBox="1">
            <a:spLocks/>
          </p:cNvSpPr>
          <p:nvPr/>
        </p:nvSpPr>
        <p:spPr>
          <a:xfrm>
            <a:off x="938550" y="4605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000"/>
              <a:t>Git Commands</a:t>
            </a:r>
            <a:endParaRPr lang="en-US"/>
          </a:p>
        </p:txBody>
      </p:sp>
      <p:sp>
        <p:nvSpPr>
          <p:cNvPr id="8" name="Google Shape;151;p21">
            <a:extLst>
              <a:ext uri="{FF2B5EF4-FFF2-40B4-BE49-F238E27FC236}">
                <a16:creationId xmlns:a16="http://schemas.microsoft.com/office/drawing/2014/main" id="{B3FDD3DA-67FE-CF23-2C20-0A7DCB2A0A75}"/>
              </a:ext>
            </a:extLst>
          </p:cNvPr>
          <p:cNvSpPr txBox="1">
            <a:spLocks/>
          </p:cNvSpPr>
          <p:nvPr/>
        </p:nvSpPr>
        <p:spPr>
          <a:xfrm>
            <a:off x="3575014" y="1205113"/>
            <a:ext cx="2450927" cy="356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/>
            <a:r>
              <a:rPr lang="en-US"/>
              <a:t>remote</a:t>
            </a:r>
          </a:p>
          <a:p>
            <a:pPr marL="342900" indent="-342900"/>
            <a:r>
              <a:rPr lang="en-US"/>
              <a:t>log</a:t>
            </a:r>
          </a:p>
          <a:p>
            <a:pPr marL="342900" indent="-342900"/>
            <a:r>
              <a:rPr lang="en-US"/>
              <a:t>stash</a:t>
            </a:r>
          </a:p>
          <a:p>
            <a:pPr marL="342900" indent="-342900"/>
            <a:r>
              <a:rPr lang="en-US"/>
              <a:t>bisect</a:t>
            </a:r>
          </a:p>
          <a:p>
            <a:pPr marL="342900" indent="-342900"/>
            <a:r>
              <a:rPr lang="en-US"/>
              <a:t>blame</a:t>
            </a:r>
          </a:p>
          <a:p>
            <a:pPr marL="342900" indent="-342900"/>
            <a:r>
              <a:rPr lang="en-US" err="1"/>
              <a:t>Reflog</a:t>
            </a:r>
          </a:p>
          <a:p>
            <a:pPr marL="342900" indent="-342900"/>
            <a:r>
              <a:rPr lang="en-US" err="1"/>
              <a:t>worktree</a:t>
            </a:r>
          </a:p>
        </p:txBody>
      </p:sp>
    </p:spTree>
    <p:extLst>
      <p:ext uri="{BB962C8B-B14F-4D97-AF65-F5344CB8AC3E}">
        <p14:creationId xmlns:p14="http://schemas.microsoft.com/office/powerpoint/2010/main" val="4200434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D007149-1716-670C-2E22-D60ECA929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1AD445F1-1DE7-17AD-7D41-562DB4CAA9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Attributes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EF0794BD-6EA9-870A-F80E-2547259C0D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Mostly to deal with windows vs </a:t>
            </a:r>
            <a:r>
              <a:rPr lang="en-US" err="1"/>
              <a:t>linux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2FFB986D-34F3-769F-4AA8-2122FBFBA849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601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BCFC346A-1E79-842F-EBB1-B5CAA5C2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96E3DF88-D72C-A7BF-B14F-7E9ADA593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Attributes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9B260CCC-DF11-61E0-091F-816428787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D3AE61-A1D4-995A-1699-8689BFA2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80" y="1009219"/>
            <a:ext cx="5954856" cy="38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81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F351BFD-167A-FD3D-4E63-503CB980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AE6B268F-B956-9E82-9C7D-33651A5D71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Hooks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29B7A9D9-D0BF-2D85-DFA1-FD574F3110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Automate stuff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D27B6F6B-7CBE-14E9-9F90-27B1A4EE57A1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86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000"/>
              <a:t>What is version control?</a:t>
            </a:r>
            <a:endParaRPr lang="en-US" sz="30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A6ED343-2DDE-1932-CB25-D66AFF57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24" y="1982028"/>
            <a:ext cx="2061368" cy="1179443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E4A6B8-0AF5-4C76-9A69-689058BAB058}"/>
              </a:ext>
            </a:extLst>
          </p:cNvPr>
          <p:cNvCxnSpPr/>
          <p:nvPr/>
        </p:nvCxnSpPr>
        <p:spPr>
          <a:xfrm>
            <a:off x="1948940" y="2571750"/>
            <a:ext cx="77423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B04148-A975-2A91-D632-84AD7892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328" y="1152318"/>
            <a:ext cx="3427343" cy="283886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272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64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0.3217 0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7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0.24462 0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C7F9D63-EF0D-E7D4-9CD5-718E27B3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6118CFE3-63B4-CAC8-593A-6AC191E11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Hooks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B44E88B3-B1EF-36B3-5181-3F70BA3048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C8F5A7-3E3C-82F8-0C7D-D228A2A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180667"/>
            <a:ext cx="6886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46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8FD6AE3-43AD-76DA-9D21-67BAA1D4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063F2C6F-9AB3-F6EC-8245-0A8D1B9921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Auth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1089991C-543C-1256-69DF-1B46CE4DBC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ssh exists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4295B8C6-B221-5D51-C432-A770359C3550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062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6EBE454A-A63C-8E45-09E5-F620A646D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4037694F-145F-A8F8-EAFA-3F6A3A9A4E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Auth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90A07F63-C3F9-3E97-7D9C-DA172702E4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4" name="Google Shape;151;p21">
            <a:extLst>
              <a:ext uri="{FF2B5EF4-FFF2-40B4-BE49-F238E27FC236}">
                <a16:creationId xmlns:a16="http://schemas.microsoft.com/office/drawing/2014/main" id="{D8309B61-BB96-F297-9E65-FE4BE53C0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9969" y="1198186"/>
            <a:ext cx="5776017" cy="3547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/>
              <a:t>More widely supported</a:t>
            </a:r>
          </a:p>
          <a:p>
            <a:pPr marL="342900" indent="-342900"/>
            <a:r>
              <a:rPr lang="en-US"/>
              <a:t>Works even without a cloud provider</a:t>
            </a:r>
          </a:p>
          <a:p>
            <a:pPr marL="342900" indent="-342900"/>
            <a:r>
              <a:rPr lang="en-US"/>
              <a:t>Bare bones and works with config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746D037-31EA-7E1F-A744-6BD844B95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CA418C79-5B3D-53AE-CF69-8521A69231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143" y="199542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>
              <a:solidFill>
                <a:schemeClr val="accent4"/>
              </a:solidFill>
            </a:endParaRPr>
          </a:p>
          <a:p>
            <a:r>
              <a:rPr lang="en-US">
                <a:solidFill>
                  <a:srgbClr val="0091EA"/>
                </a:solidFill>
              </a:rPr>
              <a:t>Git Security</a:t>
            </a:r>
            <a:endParaRPr lang="en">
              <a:solidFill>
                <a:srgbClr val="0091EA"/>
              </a:solidFill>
            </a:endParaRPr>
          </a:p>
        </p:txBody>
      </p:sp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AF8E6079-3B28-C402-F1C9-9616E681F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143" y="3252143"/>
            <a:ext cx="60431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Cyber?</a:t>
            </a:r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77F2507D-7D99-A176-A841-3CBFABB99148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94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BCB88866-2887-3FA5-ECDE-E417FE06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84138113-F15D-11C9-D0C2-B8FE8D11D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Git Security</a:t>
            </a:r>
            <a:endParaRPr lang="en-US"/>
          </a:p>
        </p:txBody>
      </p:sp>
      <p:sp>
        <p:nvSpPr>
          <p:cNvPr id="135" name="Google Shape;135;p19">
            <a:extLst>
              <a:ext uri="{FF2B5EF4-FFF2-40B4-BE49-F238E27FC236}">
                <a16:creationId xmlns:a16="http://schemas.microsoft.com/office/drawing/2014/main" id="{F967F726-5C68-C504-3AB1-8C155DCA5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" name="Google Shape;151;p21">
            <a:extLst>
              <a:ext uri="{FF2B5EF4-FFF2-40B4-BE49-F238E27FC236}">
                <a16:creationId xmlns:a16="http://schemas.microsoft.com/office/drawing/2014/main" id="{6FDE7226-F297-1CCC-3EA6-BA6C5D68D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9969" y="1198186"/>
            <a:ext cx="5776017" cy="1365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/>
              <a:t>Author name and email</a:t>
            </a:r>
          </a:p>
          <a:p>
            <a:pPr marL="342900" indent="-342900"/>
            <a:r>
              <a:rPr lang="en-US"/>
              <a:t>Signing git object (i.e. commits, tags)</a:t>
            </a:r>
          </a:p>
          <a:p>
            <a:pPr marL="342900" indent="-342900"/>
            <a:r>
              <a:rPr lang="en-US"/>
              <a:t>GPG – Good luck</a:t>
            </a:r>
          </a:p>
        </p:txBody>
      </p:sp>
      <p:pic>
        <p:nvPicPr>
          <p:cNvPr id="2" name="Picture 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0EC627FE-09EA-896C-1100-7EC48455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65" y="2082078"/>
            <a:ext cx="4043796" cy="26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698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36108-FBF7-9C76-A97D-1AAC6D683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 lang="en"/>
          </a:p>
        </p:txBody>
      </p:sp>
      <p:sp>
        <p:nvSpPr>
          <p:cNvPr id="4" name="Google Shape;403;p36">
            <a:extLst>
              <a:ext uri="{FF2B5EF4-FFF2-40B4-BE49-F238E27FC236}">
                <a16:creationId xmlns:a16="http://schemas.microsoft.com/office/drawing/2014/main" id="{67BA2593-58AC-BD11-2DD5-456B3960B061}"/>
              </a:ext>
            </a:extLst>
          </p:cNvPr>
          <p:cNvSpPr txBox="1">
            <a:spLocks/>
          </p:cNvSpPr>
          <p:nvPr/>
        </p:nvSpPr>
        <p:spPr>
          <a:xfrm>
            <a:off x="685800" y="516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/>
              <a:t>Follow our Socials!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15C93-F96D-271E-1DAF-97829F37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87" y="2105924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6457F3-B1CE-E3D2-1FC9-62404A86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92" y="2846357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E8012F-E1CC-40A4-265F-0EC8996E1AE5}"/>
              </a:ext>
            </a:extLst>
          </p:cNvPr>
          <p:cNvSpPr txBox="1"/>
          <p:nvPr/>
        </p:nvSpPr>
        <p:spPr>
          <a:xfrm>
            <a:off x="1424205" y="214214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@innovation.lab.ccds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D369F-B902-A7AE-0FC3-B5DF48D92D89}"/>
              </a:ext>
            </a:extLst>
          </p:cNvPr>
          <p:cNvSpPr txBox="1"/>
          <p:nvPr/>
        </p:nvSpPr>
        <p:spPr>
          <a:xfrm>
            <a:off x="1424205" y="2896953"/>
            <a:ext cx="46302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Innovation Lab @ NTU CCDS</a:t>
            </a:r>
          </a:p>
        </p:txBody>
      </p:sp>
    </p:spTree>
    <p:extLst>
      <p:ext uri="{BB962C8B-B14F-4D97-AF65-F5344CB8AC3E}">
        <p14:creationId xmlns:p14="http://schemas.microsoft.com/office/powerpoint/2010/main" val="3274743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80C8E-D892-69F8-03F4-57EAFE99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22AA3-000A-87BC-CF61-E4223A6D5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 lang="en"/>
          </a:p>
        </p:txBody>
      </p:sp>
      <p:pic>
        <p:nvPicPr>
          <p:cNvPr id="6" name="Picture 5" descr="A cartoon of a bird with text&#10;&#10;AI-generated content may be incorrect.">
            <a:extLst>
              <a:ext uri="{FF2B5EF4-FFF2-40B4-BE49-F238E27FC236}">
                <a16:creationId xmlns:a16="http://schemas.microsoft.com/office/drawing/2014/main" id="{F63D44AA-7205-0D13-F257-5CB5A0B3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4" y="460833"/>
            <a:ext cx="2834332" cy="1171262"/>
          </a:xfrm>
          <a:prstGeom prst="rect">
            <a:avLst/>
          </a:prstGeom>
        </p:spPr>
      </p:pic>
      <p:pic>
        <p:nvPicPr>
          <p:cNvPr id="8" name="Picture 7" descr="A qr code with a bird&#10;&#10;AI-generated content may be incorrect.">
            <a:extLst>
              <a:ext uri="{FF2B5EF4-FFF2-40B4-BE49-F238E27FC236}">
                <a16:creationId xmlns:a16="http://schemas.microsoft.com/office/drawing/2014/main" id="{C2AB9D99-2E3F-7469-29AD-F77E4B8D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88" y="3761087"/>
            <a:ext cx="1382414" cy="1382413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996EC2E1-9D1B-D96F-C138-A2C28B51F9EE}"/>
              </a:ext>
            </a:extLst>
          </p:cNvPr>
          <p:cNvSpPr txBox="1"/>
          <p:nvPr/>
        </p:nvSpPr>
        <p:spPr>
          <a:xfrm>
            <a:off x="768917" y="1826666"/>
            <a:ext cx="4882463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har char="•"/>
            </a:pPr>
            <a:r>
              <a:rPr lang="en-US" sz="2000"/>
              <a:t>Fun workshops for Software Dev</a:t>
            </a:r>
          </a:p>
          <a:p>
            <a:pPr marL="342900" indent="-342900">
              <a:buChar char="•"/>
            </a:pPr>
            <a:r>
              <a:rPr lang="en-US" sz="2000"/>
              <a:t>Build anything you want</a:t>
            </a:r>
          </a:p>
          <a:p>
            <a:pPr marL="342900" indent="-342900">
              <a:buChar char="•"/>
            </a:pPr>
            <a:r>
              <a:rPr lang="en-US" sz="2000"/>
              <a:t>Prizes &amp; Challenges</a:t>
            </a:r>
          </a:p>
          <a:p>
            <a:pPr marL="342900" indent="-342900">
              <a:buChar char="•"/>
            </a:pPr>
            <a:r>
              <a:rPr lang="en-US" sz="2000"/>
              <a:t>Free Swag &amp; Snacks</a:t>
            </a:r>
          </a:p>
          <a:p>
            <a:pPr marL="342900" indent="-342900">
              <a:buChar char="•"/>
            </a:pPr>
            <a:r>
              <a:rPr lang="en-US" sz="2000"/>
              <a:t>Certificates for LinkedIn</a:t>
            </a:r>
          </a:p>
          <a:p>
            <a:r>
              <a:rPr lang="en-US" sz="2000"/>
              <a:t>For more info: build.ilabccds.com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3D834E-C68D-6333-6CF1-A3A69639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289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/>
              <a:t>Coding with friends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B8AEFA-0510-4359-91EF-CC92DACA1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r="34817"/>
          <a:stretch/>
        </p:blipFill>
        <p:spPr bwMode="auto">
          <a:xfrm>
            <a:off x="1146415" y="985293"/>
            <a:ext cx="2943225" cy="37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9FF82-F3EC-4021-A66A-25E3DE05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8" y="1073151"/>
            <a:ext cx="329577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566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c2e742d-96f1-4db6-8183-dc9c7db588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3A9AA268B4947A94FADCAB355787C" ma:contentTypeVersion="13" ma:contentTypeDescription="Create a new document." ma:contentTypeScope="" ma:versionID="d85275ff5ab29d388e80412b4870d71c">
  <xsd:schema xmlns:xsd="http://www.w3.org/2001/XMLSchema" xmlns:xs="http://www.w3.org/2001/XMLSchema" xmlns:p="http://schemas.microsoft.com/office/2006/metadata/properties" xmlns:ns3="ec2e742d-96f1-4db6-8183-dc9c7db588a6" xmlns:ns4="9c1c62ca-38a5-44ac-b12f-2d5fa49a755b" targetNamespace="http://schemas.microsoft.com/office/2006/metadata/properties" ma:root="true" ma:fieldsID="8b1c0219a7be6481f3bc2d5026eff8e0" ns3:_="" ns4:_="">
    <xsd:import namespace="ec2e742d-96f1-4db6-8183-dc9c7db588a6"/>
    <xsd:import namespace="9c1c62ca-38a5-44ac-b12f-2d5fa49a75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e742d-96f1-4db6-8183-dc9c7db58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c62ca-38a5-44ac-b12f-2d5fa49a75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9AEC06-CFA0-4F15-93FA-10C17DA498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4BB717-9723-4654-987C-ACA2E66BDF0F}">
  <ds:schemaRefs>
    <ds:schemaRef ds:uri="9c1c62ca-38a5-44ac-b12f-2d5fa49a755b"/>
    <ds:schemaRef ds:uri="ec2e742d-96f1-4db6-8183-dc9c7db588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B49F3A-A04A-4B71-A3CE-0CAD4E79B116}">
  <ds:schemaRefs>
    <ds:schemaRef ds:uri="9c1c62ca-38a5-44ac-b12f-2d5fa49a755b"/>
    <ds:schemaRef ds:uri="ec2e742d-96f1-4db6-8183-dc9c7db588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87</Slides>
  <Notes>84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Cordelia template</vt:lpstr>
      <vt:lpstr>Welcome!</vt:lpstr>
      <vt:lpstr>Random Challenge</vt:lpstr>
      <vt:lpstr>PowerPoint Presentation</vt:lpstr>
      <vt:lpstr>Github Workshop</vt:lpstr>
      <vt:lpstr>Outline</vt:lpstr>
      <vt:lpstr>1. What is version control?</vt:lpstr>
      <vt:lpstr>What is version control?</vt:lpstr>
      <vt:lpstr>What is version control?</vt:lpstr>
      <vt:lpstr>Coding with friends</vt:lpstr>
      <vt:lpstr>Coding with friends</vt:lpstr>
      <vt:lpstr>Coding with friends</vt:lpstr>
      <vt:lpstr>Coding with friends</vt:lpstr>
      <vt:lpstr>Coding with friends</vt:lpstr>
      <vt:lpstr>The Ideal</vt:lpstr>
      <vt:lpstr>The Ideal</vt:lpstr>
      <vt:lpstr>2. Github</vt:lpstr>
      <vt:lpstr>git ≠ Github</vt:lpstr>
      <vt:lpstr>git ≠ Github</vt:lpstr>
      <vt:lpstr>git</vt:lpstr>
      <vt:lpstr>Github</vt:lpstr>
      <vt:lpstr>Github Desktop</vt:lpstr>
      <vt:lpstr>Github Desktop</vt:lpstr>
      <vt:lpstr>Create a repository</vt:lpstr>
      <vt:lpstr>Github Desktop</vt:lpstr>
      <vt:lpstr>Write an introduction</vt:lpstr>
      <vt:lpstr>git Flow</vt:lpstr>
      <vt:lpstr>Commiting</vt:lpstr>
      <vt:lpstr>Push your changes</vt:lpstr>
      <vt:lpstr>Github Desktop</vt:lpstr>
      <vt:lpstr>3. A bit more on version control</vt:lpstr>
      <vt:lpstr>Version Control Types</vt:lpstr>
      <vt:lpstr>Version Control Types</vt:lpstr>
      <vt:lpstr>3.  Collaboration</vt:lpstr>
      <vt:lpstr>Pair up!</vt:lpstr>
      <vt:lpstr>Pair up!</vt:lpstr>
      <vt:lpstr>Pair up!</vt:lpstr>
      <vt:lpstr>Our current flow</vt:lpstr>
      <vt:lpstr>Our current flow</vt:lpstr>
      <vt:lpstr>Branching</vt:lpstr>
      <vt:lpstr>Branching</vt:lpstr>
      <vt:lpstr>4. Pull Requests</vt:lpstr>
      <vt:lpstr>Let’s Create a PR</vt:lpstr>
      <vt:lpstr>When you might use it</vt:lpstr>
      <vt:lpstr>Pull Requests</vt:lpstr>
      <vt:lpstr>Pull Requests</vt:lpstr>
      <vt:lpstr>What we’ve done</vt:lpstr>
      <vt:lpstr>Our Flow</vt:lpstr>
      <vt:lpstr>Our Flow</vt:lpstr>
      <vt:lpstr>MERGE CONFLICTS</vt:lpstr>
      <vt:lpstr>Branching</vt:lpstr>
      <vt:lpstr>Branching</vt:lpstr>
      <vt:lpstr>Merge Conflicts</vt:lpstr>
      <vt:lpstr> Extras</vt:lpstr>
      <vt:lpstr> Git Ignore</vt:lpstr>
      <vt:lpstr>Git Ignore</vt:lpstr>
      <vt:lpstr> Git Flow</vt:lpstr>
      <vt:lpstr>Git Flow</vt:lpstr>
      <vt:lpstr>Git Flow</vt:lpstr>
      <vt:lpstr> Git Tools</vt:lpstr>
      <vt:lpstr>Git Tools</vt:lpstr>
      <vt:lpstr>Git Tools</vt:lpstr>
      <vt:lpstr>Git Tools</vt:lpstr>
      <vt:lpstr> Git Providers</vt:lpstr>
      <vt:lpstr>Git Providers</vt:lpstr>
      <vt:lpstr>Git Providers</vt:lpstr>
      <vt:lpstr>Git Providers</vt:lpstr>
      <vt:lpstr>Git Providers</vt:lpstr>
      <vt:lpstr>Git Providers</vt:lpstr>
      <vt:lpstr> Forking</vt:lpstr>
      <vt:lpstr>Forking</vt:lpstr>
      <vt:lpstr>When you might use it</vt:lpstr>
      <vt:lpstr>Forking Vs Cloning</vt:lpstr>
      <vt:lpstr> Git Config</vt:lpstr>
      <vt:lpstr>Git Config</vt:lpstr>
      <vt:lpstr> Git Commands (Extra)</vt:lpstr>
      <vt:lpstr>PowerPoint Presentation</vt:lpstr>
      <vt:lpstr> Git Attributes</vt:lpstr>
      <vt:lpstr>Git Attributes</vt:lpstr>
      <vt:lpstr> Git Hooks</vt:lpstr>
      <vt:lpstr>Git Hooks</vt:lpstr>
      <vt:lpstr> Git Auth</vt:lpstr>
      <vt:lpstr>Git Auth</vt:lpstr>
      <vt:lpstr> Git Security</vt:lpstr>
      <vt:lpstr>Git Security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#KOH HENG WOON#</dc:creator>
  <cp:revision>2</cp:revision>
  <dcterms:modified xsi:type="dcterms:W3CDTF">2025-03-24T04:05:40Z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0x010100B0A3A9AA268B4947A94FADCAB355787C</vt:lpwstr>
  </property>
</Properties>
</file>